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Lst>
  <p:sldSz cx="18288000" cy="10287000"/>
  <p:notesSz cx="6858000" cy="9144000"/>
  <p:embeddedFontLst>
    <p:embeddedFont>
      <p:font typeface="Codec Pro Ultra-Bold" charset="1" panose="00000700000000000000"/>
      <p:regular r:id="rId63"/>
    </p:embeddedFont>
    <p:embeddedFont>
      <p:font typeface="Codec Pro Bold" charset="1" panose="00000600000000000000"/>
      <p:regular r:id="rId64"/>
    </p:embeddedFont>
    <p:embeddedFont>
      <p:font typeface="Codec Pro" charset="1" panose="00000500000000000000"/>
      <p:regular r:id="rId65"/>
    </p:embeddedFont>
    <p:embeddedFont>
      <p:font typeface="Canva Sans" charset="1" panose="020B0503030501040103"/>
      <p:regular r:id="rId66"/>
    </p:embeddedFont>
    <p:embeddedFont>
      <p:font typeface="Open Sauce" charset="1" panose="00000500000000000000"/>
      <p:regular r:id="rId67"/>
    </p:embeddedFont>
    <p:embeddedFont>
      <p:font typeface="Canva Sans Bold" charset="1" panose="020B0803030501040103"/>
      <p:regular r:id="rId68"/>
    </p:embeddedFont>
    <p:embeddedFont>
      <p:font typeface="Open Sauce Bold" charset="1" panose="00000800000000000000"/>
      <p:regular r:id="rId6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 Id="rId7" Target="../media/image26.png" Type="http://schemas.openxmlformats.org/officeDocument/2006/relationships/image"/><Relationship Id="rId8" Target="../media/image2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jpeg" Type="http://schemas.openxmlformats.org/officeDocument/2006/relationships/image"/><Relationship Id="rId5" Target="../media/image13.jpeg" Type="http://schemas.openxmlformats.org/officeDocument/2006/relationships/image"/><Relationship Id="rId6" Target="../media/image14.png" Type="http://schemas.openxmlformats.org/officeDocument/2006/relationships/image"/><Relationship Id="rId7" Target="../media/image15.jpeg" Type="http://schemas.openxmlformats.org/officeDocument/2006/relationships/image"/><Relationship Id="rId8" Target="../media/image9.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9.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33.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 Id="rId7" Target="../media/image26.png" Type="http://schemas.openxmlformats.org/officeDocument/2006/relationships/image"/><Relationship Id="rId8" Target="../media/image27.png" Type="http://schemas.openxmlformats.org/officeDocument/2006/relationships/image"/><Relationship Id="rId9" Target="../media/image3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8.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9.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9.png" Type="http://schemas.openxmlformats.org/officeDocument/2006/relationships/image"/><Relationship Id="rId2" Target="../media/image9.png" Type="http://schemas.openxmlformats.org/officeDocument/2006/relationships/image"/><Relationship Id="rId3" Target="../media/image22.png" Type="http://schemas.openxmlformats.org/officeDocument/2006/relationships/image"/><Relationship Id="rId4" Target="../media/image24.png" Type="http://schemas.openxmlformats.org/officeDocument/2006/relationships/image"/><Relationship Id="rId5" Target="../media/image45.png" Type="http://schemas.openxmlformats.org/officeDocument/2006/relationships/image"/><Relationship Id="rId6" Target="../media/image46.png" Type="http://schemas.openxmlformats.org/officeDocument/2006/relationships/image"/><Relationship Id="rId7" Target="../media/image47.png" Type="http://schemas.openxmlformats.org/officeDocument/2006/relationships/image"/><Relationship Id="rId8" Target="../media/image23.png" Type="http://schemas.openxmlformats.org/officeDocument/2006/relationships/image"/><Relationship Id="rId9" Target="../media/image4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8.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9.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50.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6.jpeg" Type="http://schemas.openxmlformats.org/officeDocument/2006/relationships/image"/><Relationship Id="rId11" Target="../media/image57.jpeg" Type="http://schemas.openxmlformats.org/officeDocument/2006/relationships/image"/><Relationship Id="rId2" Target="../media/image9.png" Type="http://schemas.openxmlformats.org/officeDocument/2006/relationships/image"/><Relationship Id="rId3" Target="../media/image51.jpeg" Type="http://schemas.openxmlformats.org/officeDocument/2006/relationships/image"/><Relationship Id="rId4" Target="../media/image52.png" Type="http://schemas.openxmlformats.org/officeDocument/2006/relationships/image"/><Relationship Id="rId5" Target="../media/image53.jpeg" Type="http://schemas.openxmlformats.org/officeDocument/2006/relationships/image"/><Relationship Id="rId6" Target="../media/image34.png" Type="http://schemas.openxmlformats.org/officeDocument/2006/relationships/image"/><Relationship Id="rId7" Target="../media/image54.png" Type="http://schemas.openxmlformats.org/officeDocument/2006/relationships/image"/><Relationship Id="rId8" Target="../media/image27.png" Type="http://schemas.openxmlformats.org/officeDocument/2006/relationships/image"/><Relationship Id="rId9" Target="../media/image55.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58.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10" Target="https://www.researchgate.net/publication/340281012_E-AGRO_Intelligent_Chat-Bot_IoT_and_Artificial_Intelligence_to_Enhance_Farming_Industry" TargetMode="External" Type="http://schemas.openxmlformats.org/officeDocument/2006/relationships/hyperlink"/><Relationship Id="rId11" Target="https://doi.org/10.1016/j.jgr.2023.01.005" TargetMode="External" Type="http://schemas.openxmlformats.org/officeDocument/2006/relationships/hyperlink"/><Relationship Id="rId2" Target="../media/image9.png" Type="http://schemas.openxmlformats.org/officeDocument/2006/relationships/image"/><Relationship Id="rId3" Target="https://doi.org/10.1016/j.rsase.2021.100480" TargetMode="External" Type="http://schemas.openxmlformats.org/officeDocument/2006/relationships/hyperlink"/><Relationship Id="rId4" Target="https://www.researchgate.net/publication/340281012_E-AGRO_Intelligent_Chat-Bot_IoT_and_Artificial_Intelligence_to_Enhance_Farming_Industry" TargetMode="External" Type="http://schemas.openxmlformats.org/officeDocument/2006/relationships/hyperlink"/><Relationship Id="rId5" Target="https://doi.org/10.1016/j.atech.2024.100416" TargetMode="External" Type="http://schemas.openxmlformats.org/officeDocument/2006/relationships/hyperlink"/><Relationship Id="rId6" Target="https://doi.org/10.1016/j.atech.2024.100483" TargetMode="External" Type="http://schemas.openxmlformats.org/officeDocument/2006/relationships/hyperlink"/><Relationship Id="rId7" Target="https://doi.org/10.1016/j.compag.2020.105602" TargetMode="External" Type="http://schemas.openxmlformats.org/officeDocument/2006/relationships/hyperlink"/><Relationship Id="rId8" Target="https://doi.org/10.1016/j.compag.2024.109126" TargetMode="External" Type="http://schemas.openxmlformats.org/officeDocument/2006/relationships/hyperlink"/><Relationship Id="rId9" Target="https://doi.org/10.1016/j.jgr.2023.01.005" TargetMode="External" Type="http://schemas.openxmlformats.org/officeDocument/2006/relationships/hyperlink"/></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60.svg" Type="http://schemas.openxmlformats.org/officeDocument/2006/relationships/image"/><Relationship Id="rId4" Target="../media/image9.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1978999" y="2475006"/>
            <a:ext cx="5327926" cy="532792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20658" r="0" b="-12674"/>
              </a:stretch>
            </a:blipFill>
          </p:spPr>
        </p:sp>
      </p:grpSp>
      <p:sp>
        <p:nvSpPr>
          <p:cNvPr name="Freeform 7" id="7"/>
          <p:cNvSpPr/>
          <p:nvPr/>
        </p:nvSpPr>
        <p:spPr>
          <a:xfrm flipH="false" flipV="false" rot="557760">
            <a:off x="11254740" y="1554420"/>
            <a:ext cx="7264897" cy="6868630"/>
          </a:xfrm>
          <a:custGeom>
            <a:avLst/>
            <a:gdLst/>
            <a:ahLst/>
            <a:cxnLst/>
            <a:rect r="r" b="b" t="t" l="l"/>
            <a:pathLst>
              <a:path h="6868630" w="7264897">
                <a:moveTo>
                  <a:pt x="0" y="0"/>
                </a:moveTo>
                <a:lnTo>
                  <a:pt x="7264897" y="0"/>
                </a:lnTo>
                <a:lnTo>
                  <a:pt x="7264897" y="6868629"/>
                </a:lnTo>
                <a:lnTo>
                  <a:pt x="0" y="6868629"/>
                </a:lnTo>
                <a:lnTo>
                  <a:pt x="0" y="0"/>
                </a:lnTo>
                <a:close/>
              </a:path>
            </a:pathLst>
          </a:custGeom>
          <a:blipFill>
            <a:blip r:embed="rId3"/>
            <a:stretch>
              <a:fillRect l="0" t="0" r="0" b="0"/>
            </a:stretch>
          </a:blipFill>
        </p:spPr>
      </p:sp>
      <p:grpSp>
        <p:nvGrpSpPr>
          <p:cNvPr name="Group 8" id="8"/>
          <p:cNvGrpSpPr/>
          <p:nvPr/>
        </p:nvGrpSpPr>
        <p:grpSpPr>
          <a:xfrm rot="0">
            <a:off x="1227773" y="3734002"/>
            <a:ext cx="110236" cy="2818996"/>
            <a:chOff x="0" y="0"/>
            <a:chExt cx="26312" cy="672855"/>
          </a:xfrm>
        </p:grpSpPr>
        <p:sp>
          <p:nvSpPr>
            <p:cNvPr name="Freeform 9" id="9"/>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10" id="10"/>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grpSp>
        <p:nvGrpSpPr>
          <p:cNvPr name="Group 11" id="11"/>
          <p:cNvGrpSpPr/>
          <p:nvPr/>
        </p:nvGrpSpPr>
        <p:grpSpPr>
          <a:xfrm rot="0">
            <a:off x="1749023" y="4070443"/>
            <a:ext cx="9162816" cy="1536653"/>
            <a:chOff x="0" y="0"/>
            <a:chExt cx="12217088" cy="2048871"/>
          </a:xfrm>
        </p:grpSpPr>
        <p:sp>
          <p:nvSpPr>
            <p:cNvPr name="TextBox 12" id="12"/>
            <p:cNvSpPr txBox="true"/>
            <p:nvPr/>
          </p:nvSpPr>
          <p:spPr>
            <a:xfrm rot="0">
              <a:off x="0" y="-191594"/>
              <a:ext cx="12217088" cy="2240465"/>
            </a:xfrm>
            <a:prstGeom prst="rect">
              <a:avLst/>
            </a:prstGeom>
          </p:spPr>
          <p:txBody>
            <a:bodyPr anchor="t" rtlCol="false" tIns="0" lIns="0" bIns="0" rIns="0">
              <a:spAutoFit/>
            </a:bodyPr>
            <a:lstStyle/>
            <a:p>
              <a:pPr algn="ctr">
                <a:lnSpc>
                  <a:spcPts val="13299"/>
                </a:lnSpc>
              </a:pPr>
              <a:r>
                <a:rPr lang="en-US" sz="9499" spc="1424">
                  <a:solidFill>
                    <a:srgbClr val="1C5739"/>
                  </a:solidFill>
                  <a:latin typeface="Codec Pro Ultra-Bold"/>
                  <a:ea typeface="Codec Pro Ultra-Bold"/>
                  <a:cs typeface="Codec Pro Ultra-Bold"/>
                  <a:sym typeface="Codec Pro Ultra-Bold"/>
                </a:rPr>
                <a:t>AGROFARMA</a:t>
              </a:r>
            </a:p>
          </p:txBody>
        </p:sp>
        <p:sp>
          <p:nvSpPr>
            <p:cNvPr name="Freeform 13" id="13"/>
            <p:cNvSpPr/>
            <p:nvPr/>
          </p:nvSpPr>
          <p:spPr>
            <a:xfrm flipH="false" flipV="false" rot="0">
              <a:off x="7058298" y="0"/>
              <a:ext cx="651503" cy="393342"/>
            </a:xfrm>
            <a:custGeom>
              <a:avLst/>
              <a:gdLst/>
              <a:ahLst/>
              <a:cxnLst/>
              <a:rect r="r" b="b" t="t" l="l"/>
              <a:pathLst>
                <a:path h="393342" w="651503">
                  <a:moveTo>
                    <a:pt x="0" y="0"/>
                  </a:moveTo>
                  <a:lnTo>
                    <a:pt x="651503" y="0"/>
                  </a:lnTo>
                  <a:lnTo>
                    <a:pt x="651503" y="393342"/>
                  </a:lnTo>
                  <a:lnTo>
                    <a:pt x="0" y="3933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399696" y="0"/>
              <a:ext cx="651503" cy="393342"/>
            </a:xfrm>
            <a:custGeom>
              <a:avLst/>
              <a:gdLst/>
              <a:ahLst/>
              <a:cxnLst/>
              <a:rect r="r" b="b" t="t" l="l"/>
              <a:pathLst>
                <a:path h="393342" w="651503">
                  <a:moveTo>
                    <a:pt x="0" y="0"/>
                  </a:moveTo>
                  <a:lnTo>
                    <a:pt x="651502" y="0"/>
                  </a:lnTo>
                  <a:lnTo>
                    <a:pt x="651502" y="393342"/>
                  </a:lnTo>
                  <a:lnTo>
                    <a:pt x="0" y="3933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1243472" y="0"/>
              <a:ext cx="651503" cy="393342"/>
            </a:xfrm>
            <a:custGeom>
              <a:avLst/>
              <a:gdLst/>
              <a:ahLst/>
              <a:cxnLst/>
              <a:rect r="r" b="b" t="t" l="l"/>
              <a:pathLst>
                <a:path h="393342" w="651503">
                  <a:moveTo>
                    <a:pt x="0" y="0"/>
                  </a:moveTo>
                  <a:lnTo>
                    <a:pt x="651503" y="0"/>
                  </a:lnTo>
                  <a:lnTo>
                    <a:pt x="651503" y="393342"/>
                  </a:lnTo>
                  <a:lnTo>
                    <a:pt x="0" y="3933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4622609" y="770722"/>
              <a:ext cx="361008" cy="342046"/>
            </a:xfrm>
            <a:custGeom>
              <a:avLst/>
              <a:gdLst/>
              <a:ahLst/>
              <a:cxnLst/>
              <a:rect r="r" b="b" t="t" l="l"/>
              <a:pathLst>
                <a:path h="342046" w="361008">
                  <a:moveTo>
                    <a:pt x="0" y="0"/>
                  </a:moveTo>
                  <a:lnTo>
                    <a:pt x="361008" y="0"/>
                  </a:lnTo>
                  <a:lnTo>
                    <a:pt x="361008" y="342046"/>
                  </a:lnTo>
                  <a:lnTo>
                    <a:pt x="0" y="3420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1596064">
              <a:off x="1888801" y="759537"/>
              <a:ext cx="344579" cy="364417"/>
            </a:xfrm>
            <a:custGeom>
              <a:avLst/>
              <a:gdLst/>
              <a:ahLst/>
              <a:cxnLst/>
              <a:rect r="r" b="b" t="t" l="l"/>
              <a:pathLst>
                <a:path h="364417" w="344579">
                  <a:moveTo>
                    <a:pt x="0" y="0"/>
                  </a:moveTo>
                  <a:lnTo>
                    <a:pt x="344579" y="0"/>
                  </a:lnTo>
                  <a:lnTo>
                    <a:pt x="344579" y="364417"/>
                  </a:lnTo>
                  <a:lnTo>
                    <a:pt x="0" y="36441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9764715">
              <a:off x="2988444" y="1377159"/>
              <a:ext cx="386109" cy="408338"/>
            </a:xfrm>
            <a:custGeom>
              <a:avLst/>
              <a:gdLst/>
              <a:ahLst/>
              <a:cxnLst/>
              <a:rect r="r" b="b" t="t" l="l"/>
              <a:pathLst>
                <a:path h="408338" w="386109">
                  <a:moveTo>
                    <a:pt x="0" y="0"/>
                  </a:moveTo>
                  <a:lnTo>
                    <a:pt x="386109" y="0"/>
                  </a:lnTo>
                  <a:lnTo>
                    <a:pt x="386109" y="408338"/>
                  </a:lnTo>
                  <a:lnTo>
                    <a:pt x="0" y="40833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9764715">
              <a:off x="8229793" y="1377159"/>
              <a:ext cx="386109" cy="408338"/>
            </a:xfrm>
            <a:custGeom>
              <a:avLst/>
              <a:gdLst/>
              <a:ahLst/>
              <a:cxnLst/>
              <a:rect r="r" b="b" t="t" l="l"/>
              <a:pathLst>
                <a:path h="408338" w="386109">
                  <a:moveTo>
                    <a:pt x="0" y="0"/>
                  </a:moveTo>
                  <a:lnTo>
                    <a:pt x="386108" y="0"/>
                  </a:lnTo>
                  <a:lnTo>
                    <a:pt x="386108" y="408338"/>
                  </a:lnTo>
                  <a:lnTo>
                    <a:pt x="0" y="40833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false" rot="5400000">
              <a:off x="6345009" y="781716"/>
              <a:ext cx="339305" cy="358839"/>
            </a:xfrm>
            <a:custGeom>
              <a:avLst/>
              <a:gdLst/>
              <a:ahLst/>
              <a:cxnLst/>
              <a:rect r="r" b="b" t="t" l="l"/>
              <a:pathLst>
                <a:path h="358839" w="339305">
                  <a:moveTo>
                    <a:pt x="0" y="0"/>
                  </a:moveTo>
                  <a:lnTo>
                    <a:pt x="339305" y="0"/>
                  </a:lnTo>
                  <a:lnTo>
                    <a:pt x="339305" y="358840"/>
                  </a:lnTo>
                  <a:lnTo>
                    <a:pt x="0" y="3588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TextBox 21" id="21"/>
          <p:cNvSpPr txBox="true"/>
          <p:nvPr/>
        </p:nvSpPr>
        <p:spPr>
          <a:xfrm rot="0">
            <a:off x="1877161" y="5704577"/>
            <a:ext cx="9034679" cy="502918"/>
          </a:xfrm>
          <a:prstGeom prst="rect">
            <a:avLst/>
          </a:prstGeom>
        </p:spPr>
        <p:txBody>
          <a:bodyPr anchor="t" rtlCol="false" tIns="0" lIns="0" bIns="0" rIns="0">
            <a:spAutoFit/>
          </a:bodyPr>
          <a:lstStyle/>
          <a:p>
            <a:pPr algn="l">
              <a:lnSpc>
                <a:spcPts val="3780"/>
              </a:lnSpc>
            </a:pPr>
            <a:r>
              <a:rPr lang="en-US" sz="2700" spc="35">
                <a:solidFill>
                  <a:srgbClr val="545454"/>
                </a:solidFill>
                <a:latin typeface="Codec Pro Bold"/>
                <a:ea typeface="Codec Pro Bold"/>
                <a:cs typeface="Codec Pro Bold"/>
                <a:sym typeface="Codec Pro Bold"/>
              </a:rPr>
              <a:t>24-25J-193 </a:t>
            </a:r>
            <a:r>
              <a:rPr lang="en-US" sz="2700" spc="35">
                <a:solidFill>
                  <a:srgbClr val="49B847"/>
                </a:solidFill>
                <a:latin typeface="Codec Pro Bold"/>
                <a:ea typeface="Codec Pro Bold"/>
                <a:cs typeface="Codec Pro Bold"/>
                <a:sym typeface="Codec Pro Bold"/>
              </a:rPr>
              <a:t>|</a:t>
            </a:r>
            <a:r>
              <a:rPr lang="en-US" sz="2700" spc="35">
                <a:solidFill>
                  <a:srgbClr val="545454"/>
                </a:solidFill>
                <a:latin typeface="Codec Pro Bold"/>
                <a:ea typeface="Codec Pro Bold"/>
                <a:cs typeface="Codec Pro Bold"/>
                <a:sym typeface="Codec Pro Bold"/>
              </a:rPr>
              <a:t> AI-Based Data-Driven Agriculture System</a:t>
            </a:r>
          </a:p>
        </p:txBody>
      </p:sp>
      <p:grpSp>
        <p:nvGrpSpPr>
          <p:cNvPr name="Group 22" id="22"/>
          <p:cNvGrpSpPr/>
          <p:nvPr/>
        </p:nvGrpSpPr>
        <p:grpSpPr>
          <a:xfrm rot="0">
            <a:off x="1749023" y="9057374"/>
            <a:ext cx="12533797" cy="835251"/>
            <a:chOff x="0" y="0"/>
            <a:chExt cx="16711730" cy="1113667"/>
          </a:xfrm>
        </p:grpSpPr>
        <p:sp>
          <p:nvSpPr>
            <p:cNvPr name="Freeform 23" id="23"/>
            <p:cNvSpPr/>
            <p:nvPr/>
          </p:nvSpPr>
          <p:spPr>
            <a:xfrm flipH="false" flipV="false" rot="0">
              <a:off x="0" y="0"/>
              <a:ext cx="4118297" cy="1113667"/>
            </a:xfrm>
            <a:custGeom>
              <a:avLst/>
              <a:gdLst/>
              <a:ahLst/>
              <a:cxnLst/>
              <a:rect r="r" b="b" t="t" l="l"/>
              <a:pathLst>
                <a:path h="1113667" w="4118297">
                  <a:moveTo>
                    <a:pt x="0" y="0"/>
                  </a:moveTo>
                  <a:lnTo>
                    <a:pt x="4118297" y="0"/>
                  </a:lnTo>
                  <a:lnTo>
                    <a:pt x="4118297" y="1113667"/>
                  </a:lnTo>
                  <a:lnTo>
                    <a:pt x="0" y="1113667"/>
                  </a:lnTo>
                  <a:lnTo>
                    <a:pt x="0" y="0"/>
                  </a:lnTo>
                  <a:close/>
                </a:path>
              </a:pathLst>
            </a:custGeom>
            <a:blipFill>
              <a:blip r:embed="rId10"/>
              <a:stretch>
                <a:fillRect l="0" t="0" r="0" b="0"/>
              </a:stretch>
            </a:blipFill>
          </p:spPr>
        </p:sp>
        <p:sp>
          <p:nvSpPr>
            <p:cNvPr name="TextBox 24" id="24"/>
            <p:cNvSpPr txBox="true"/>
            <p:nvPr/>
          </p:nvSpPr>
          <p:spPr>
            <a:xfrm rot="0">
              <a:off x="4665491" y="189805"/>
              <a:ext cx="12046238" cy="638808"/>
            </a:xfrm>
            <a:prstGeom prst="rect">
              <a:avLst/>
            </a:prstGeom>
          </p:spPr>
          <p:txBody>
            <a:bodyPr anchor="t" rtlCol="false" tIns="0" lIns="0" bIns="0" rIns="0">
              <a:spAutoFit/>
            </a:bodyPr>
            <a:lstStyle/>
            <a:p>
              <a:pPr algn="l">
                <a:lnSpc>
                  <a:spcPts val="3780"/>
                </a:lnSpc>
              </a:pPr>
              <a:r>
                <a:rPr lang="en-US" sz="2700" spc="35">
                  <a:solidFill>
                    <a:srgbClr val="545454"/>
                  </a:solidFill>
                  <a:latin typeface="Codec Pro Bold"/>
                  <a:ea typeface="Codec Pro Bold"/>
                  <a:cs typeface="Codec Pro Bold"/>
                  <a:sym typeface="Codec Pro Bold"/>
                </a:rPr>
                <a:t>Sri Lanka Institute of Information Technology</a:t>
              </a:r>
            </a:p>
          </p:txBody>
        </p:sp>
      </p:grpSp>
      <p:sp>
        <p:nvSpPr>
          <p:cNvPr name="TextBox 25" id="25"/>
          <p:cNvSpPr txBox="true"/>
          <p:nvPr/>
        </p:nvSpPr>
        <p:spPr>
          <a:xfrm rot="0">
            <a:off x="1978364" y="847725"/>
            <a:ext cx="6999599" cy="979602"/>
          </a:xfrm>
          <a:prstGeom prst="rect">
            <a:avLst/>
          </a:prstGeom>
        </p:spPr>
        <p:txBody>
          <a:bodyPr anchor="t" rtlCol="false" tIns="0" lIns="0" bIns="0" rIns="0">
            <a:spAutoFit/>
          </a:bodyPr>
          <a:lstStyle/>
          <a:p>
            <a:pPr algn="ctr">
              <a:lnSpc>
                <a:spcPts val="7279"/>
              </a:lnSpc>
            </a:pPr>
            <a:r>
              <a:rPr lang="en-US" sz="5199">
                <a:solidFill>
                  <a:srgbClr val="545454"/>
                </a:solidFill>
                <a:latin typeface="Codec Pro Bold"/>
                <a:ea typeface="Codec Pro Bold"/>
                <a:cs typeface="Codec Pro Bold"/>
                <a:sym typeface="Codec Pro Bold"/>
              </a:rPr>
              <a:t>Proposal Presentation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11220679" y="9389274"/>
            <a:ext cx="6406839" cy="443821"/>
          </a:xfrm>
          <a:prstGeom prst="rect">
            <a:avLst/>
          </a:prstGeom>
        </p:spPr>
        <p:txBody>
          <a:bodyPr anchor="t" rtlCol="false" tIns="0" lIns="0" bIns="0" rIns="0">
            <a:spAutoFit/>
          </a:bodyPr>
          <a:lstStyle/>
          <a:p>
            <a:pPr algn="r">
              <a:lnSpc>
                <a:spcPts val="3360"/>
              </a:lnSpc>
            </a:pPr>
            <a:r>
              <a:rPr lang="en-US" sz="2400">
                <a:solidFill>
                  <a:srgbClr val="545454"/>
                </a:solidFill>
                <a:latin typeface="Codec Pro Bold"/>
                <a:ea typeface="Codec Pro Bold"/>
                <a:cs typeface="Codec Pro Bold"/>
                <a:sym typeface="Codec Pro Bold"/>
              </a:rPr>
              <a:t>Priyankara S A D S A | IT21172632 | 24-25J-193</a:t>
            </a:r>
          </a:p>
        </p:txBody>
      </p:sp>
      <p:sp>
        <p:nvSpPr>
          <p:cNvPr name="Freeform 9" id="9"/>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10" id="10"/>
          <p:cNvSpPr txBox="true"/>
          <p:nvPr/>
        </p:nvSpPr>
        <p:spPr>
          <a:xfrm rot="0">
            <a:off x="2129401" y="847725"/>
            <a:ext cx="2642443" cy="979602"/>
          </a:xfrm>
          <a:prstGeom prst="rect">
            <a:avLst/>
          </a:prstGeom>
        </p:spPr>
        <p:txBody>
          <a:bodyPr anchor="t" rtlCol="false" tIns="0" lIns="0" bIns="0" rIns="0">
            <a:spAutoFit/>
          </a:bodyPr>
          <a:lstStyle/>
          <a:p>
            <a:pPr algn="l">
              <a:lnSpc>
                <a:spcPts val="7279"/>
              </a:lnSpc>
            </a:pPr>
            <a:r>
              <a:rPr lang="en-US" sz="5199">
                <a:solidFill>
                  <a:srgbClr val="545454"/>
                </a:solidFill>
                <a:latin typeface="Codec Pro Bold"/>
                <a:ea typeface="Codec Pro Bold"/>
                <a:cs typeface="Codec Pro Bold"/>
                <a:sym typeface="Codec Pro Bold"/>
              </a:rPr>
              <a:t>Problem</a:t>
            </a:r>
          </a:p>
        </p:txBody>
      </p:sp>
      <p:sp>
        <p:nvSpPr>
          <p:cNvPr name="TextBox 11" id="11"/>
          <p:cNvSpPr txBox="true"/>
          <p:nvPr/>
        </p:nvSpPr>
        <p:spPr>
          <a:xfrm rot="0">
            <a:off x="2294558" y="2858413"/>
            <a:ext cx="15093334" cy="3839599"/>
          </a:xfrm>
          <a:prstGeom prst="rect">
            <a:avLst/>
          </a:prstGeom>
        </p:spPr>
        <p:txBody>
          <a:bodyPr anchor="t" rtlCol="false" tIns="0" lIns="0" bIns="0" rIns="0">
            <a:spAutoFit/>
          </a:bodyPr>
          <a:lstStyle/>
          <a:p>
            <a:pPr algn="ctr">
              <a:lnSpc>
                <a:spcPts val="3883"/>
              </a:lnSpc>
            </a:pPr>
          </a:p>
          <a:p>
            <a:pPr algn="ctr">
              <a:lnSpc>
                <a:spcPts val="4614"/>
              </a:lnSpc>
            </a:pPr>
            <a:r>
              <a:rPr lang="en-US" sz="3296">
                <a:solidFill>
                  <a:srgbClr val="545454"/>
                </a:solidFill>
                <a:latin typeface="Canva Sans Bold"/>
                <a:ea typeface="Canva Sans Bold"/>
                <a:cs typeface="Canva Sans Bold"/>
                <a:sym typeface="Canva Sans Bold"/>
              </a:rPr>
              <a:t>Core Issue:</a:t>
            </a:r>
          </a:p>
          <a:p>
            <a:pPr algn="ctr">
              <a:lnSpc>
                <a:spcPts val="4614"/>
              </a:lnSpc>
            </a:pPr>
          </a:p>
          <a:p>
            <a:pPr algn="ctr">
              <a:lnSpc>
                <a:spcPts val="4614"/>
              </a:lnSpc>
            </a:pPr>
            <a:r>
              <a:rPr lang="en-US" sz="3296">
                <a:solidFill>
                  <a:srgbClr val="545454"/>
                </a:solidFill>
                <a:latin typeface="Canva Sans"/>
                <a:ea typeface="Canva Sans"/>
                <a:cs typeface="Canva Sans"/>
                <a:sym typeface="Canva Sans"/>
              </a:rPr>
              <a:t>Farmers often face financial losses due to ineffective storage methods and poor transportation choices, which can result in spoilage, increased costs, and reduced profit margins.</a:t>
            </a:r>
          </a:p>
          <a:p>
            <a:pPr algn="ctr">
              <a:lnSpc>
                <a:spcPts val="3883"/>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3816185" y="2262923"/>
            <a:ext cx="12037789" cy="6358855"/>
          </a:xfrm>
          <a:custGeom>
            <a:avLst/>
            <a:gdLst/>
            <a:ahLst/>
            <a:cxnLst/>
            <a:rect r="r" b="b" t="t" l="l"/>
            <a:pathLst>
              <a:path h="6358855" w="12037789">
                <a:moveTo>
                  <a:pt x="0" y="0"/>
                </a:moveTo>
                <a:lnTo>
                  <a:pt x="12037788" y="0"/>
                </a:lnTo>
                <a:lnTo>
                  <a:pt x="12037788" y="6358855"/>
                </a:lnTo>
                <a:lnTo>
                  <a:pt x="0" y="6358855"/>
                </a:lnTo>
                <a:lnTo>
                  <a:pt x="0" y="0"/>
                </a:lnTo>
                <a:close/>
              </a:path>
            </a:pathLst>
          </a:custGeom>
          <a:blipFill>
            <a:blip r:embed="rId3"/>
            <a:stretch>
              <a:fillRect l="0" t="0" r="-700" b="0"/>
            </a:stretch>
          </a:blipFill>
        </p:spPr>
      </p:sp>
      <p:sp>
        <p:nvSpPr>
          <p:cNvPr name="TextBox 10" id="10"/>
          <p:cNvSpPr txBox="true"/>
          <p:nvPr/>
        </p:nvSpPr>
        <p:spPr>
          <a:xfrm rot="0">
            <a:off x="11220679" y="9389274"/>
            <a:ext cx="6406839" cy="443821"/>
          </a:xfrm>
          <a:prstGeom prst="rect">
            <a:avLst/>
          </a:prstGeom>
        </p:spPr>
        <p:txBody>
          <a:bodyPr anchor="t" rtlCol="false" tIns="0" lIns="0" bIns="0" rIns="0">
            <a:spAutoFit/>
          </a:bodyPr>
          <a:lstStyle/>
          <a:p>
            <a:pPr algn="r">
              <a:lnSpc>
                <a:spcPts val="3360"/>
              </a:lnSpc>
            </a:pPr>
            <a:r>
              <a:rPr lang="en-US" sz="2400">
                <a:solidFill>
                  <a:srgbClr val="545454"/>
                </a:solidFill>
                <a:latin typeface="Codec Pro Bold"/>
                <a:ea typeface="Codec Pro Bold"/>
                <a:cs typeface="Codec Pro Bold"/>
                <a:sym typeface="Codec Pro Bold"/>
              </a:rPr>
              <a:t>Priyankara S A D S A | IT21172632 | 24-25J-193</a:t>
            </a:r>
          </a:p>
        </p:txBody>
      </p:sp>
      <p:sp>
        <p:nvSpPr>
          <p:cNvPr name="TextBox 11" id="11"/>
          <p:cNvSpPr txBox="true"/>
          <p:nvPr/>
        </p:nvSpPr>
        <p:spPr>
          <a:xfrm rot="0">
            <a:off x="2129401" y="847725"/>
            <a:ext cx="4451662" cy="979602"/>
          </a:xfrm>
          <a:prstGeom prst="rect">
            <a:avLst/>
          </a:prstGeom>
        </p:spPr>
        <p:txBody>
          <a:bodyPr anchor="t" rtlCol="false" tIns="0" lIns="0" bIns="0" rIns="0">
            <a:spAutoFit/>
          </a:bodyPr>
          <a:lstStyle/>
          <a:p>
            <a:pPr algn="l">
              <a:lnSpc>
                <a:spcPts val="7279"/>
              </a:lnSpc>
            </a:pPr>
            <a:r>
              <a:rPr lang="en-US" sz="5199">
                <a:solidFill>
                  <a:srgbClr val="545454"/>
                </a:solidFill>
                <a:latin typeface="Codec Pro Bold"/>
                <a:ea typeface="Codec Pro Bold"/>
                <a:cs typeface="Codec Pro Bold"/>
                <a:sym typeface="Codec Pro Bold"/>
              </a:rPr>
              <a:t>Research Gap</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11220679" y="9389274"/>
            <a:ext cx="6406839" cy="443821"/>
          </a:xfrm>
          <a:prstGeom prst="rect">
            <a:avLst/>
          </a:prstGeom>
        </p:spPr>
        <p:txBody>
          <a:bodyPr anchor="t" rtlCol="false" tIns="0" lIns="0" bIns="0" rIns="0">
            <a:spAutoFit/>
          </a:bodyPr>
          <a:lstStyle/>
          <a:p>
            <a:pPr algn="r">
              <a:lnSpc>
                <a:spcPts val="3360"/>
              </a:lnSpc>
            </a:pPr>
            <a:r>
              <a:rPr lang="en-US" sz="2400">
                <a:solidFill>
                  <a:srgbClr val="545454"/>
                </a:solidFill>
                <a:latin typeface="Codec Pro Bold"/>
                <a:ea typeface="Codec Pro Bold"/>
                <a:cs typeface="Codec Pro Bold"/>
                <a:sym typeface="Codec Pro Bold"/>
              </a:rPr>
              <a:t>Priyankara S A D S A | IT21172632 | 24-25J-193</a:t>
            </a:r>
          </a:p>
        </p:txBody>
      </p:sp>
      <p:sp>
        <p:nvSpPr>
          <p:cNvPr name="Freeform 9" id="9"/>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10" id="10"/>
          <p:cNvSpPr txBox="true"/>
          <p:nvPr/>
        </p:nvSpPr>
        <p:spPr>
          <a:xfrm rot="0">
            <a:off x="3110726" y="1353233"/>
            <a:ext cx="13531343" cy="3930991"/>
          </a:xfrm>
          <a:prstGeom prst="rect">
            <a:avLst/>
          </a:prstGeom>
        </p:spPr>
        <p:txBody>
          <a:bodyPr anchor="t" rtlCol="false" tIns="0" lIns="0" bIns="0" rIns="0">
            <a:spAutoFit/>
          </a:bodyPr>
          <a:lstStyle/>
          <a:p>
            <a:pPr algn="ctr">
              <a:lnSpc>
                <a:spcPts val="6082"/>
              </a:lnSpc>
            </a:pPr>
            <a:r>
              <a:rPr lang="en-US" sz="4344">
                <a:solidFill>
                  <a:srgbClr val="545454"/>
                </a:solidFill>
                <a:latin typeface="Canva Sans Bold"/>
                <a:ea typeface="Canva Sans Bold"/>
                <a:cs typeface="Canva Sans Bold"/>
                <a:sym typeface="Canva Sans Bold"/>
              </a:rPr>
              <a:t>Main Objective </a:t>
            </a:r>
          </a:p>
          <a:p>
            <a:pPr algn="ctr">
              <a:lnSpc>
                <a:spcPts val="6082"/>
              </a:lnSpc>
            </a:pPr>
          </a:p>
          <a:p>
            <a:pPr algn="ctr">
              <a:lnSpc>
                <a:spcPts val="4729"/>
              </a:lnSpc>
            </a:pPr>
            <a:r>
              <a:rPr lang="en-US" sz="3378">
                <a:solidFill>
                  <a:srgbClr val="545454"/>
                </a:solidFill>
                <a:latin typeface="Canva Sans Bold"/>
                <a:ea typeface="Canva Sans Bold"/>
                <a:cs typeface="Canva Sans Bold"/>
                <a:sym typeface="Canva Sans Bold"/>
              </a:rPr>
              <a:t>To introduce an innovative model that integrates crop price forecasting with profit and loss analysis based on transportation modes and storage conditions.</a:t>
            </a:r>
          </a:p>
          <a:p>
            <a:pPr algn="ctr">
              <a:lnSpc>
                <a:spcPts val="4729"/>
              </a:lnSpc>
            </a:pPr>
          </a:p>
        </p:txBody>
      </p:sp>
      <p:sp>
        <p:nvSpPr>
          <p:cNvPr name="TextBox 11" id="11"/>
          <p:cNvSpPr txBox="true"/>
          <p:nvPr/>
        </p:nvSpPr>
        <p:spPr>
          <a:xfrm rot="0">
            <a:off x="4837746" y="5162458"/>
            <a:ext cx="10443518" cy="3765947"/>
          </a:xfrm>
          <a:prstGeom prst="rect">
            <a:avLst/>
          </a:prstGeom>
        </p:spPr>
        <p:txBody>
          <a:bodyPr anchor="t" rtlCol="false" tIns="0" lIns="0" bIns="0" rIns="0">
            <a:spAutoFit/>
          </a:bodyPr>
          <a:lstStyle/>
          <a:p>
            <a:pPr algn="ctr">
              <a:lnSpc>
                <a:spcPts val="5225"/>
              </a:lnSpc>
            </a:pPr>
            <a:r>
              <a:rPr lang="en-US" sz="3732">
                <a:solidFill>
                  <a:srgbClr val="545454"/>
                </a:solidFill>
                <a:latin typeface="Canva Sans Bold"/>
                <a:ea typeface="Canva Sans Bold"/>
                <a:cs typeface="Canva Sans Bold"/>
                <a:sym typeface="Canva Sans Bold"/>
              </a:rPr>
              <a:t>Sub - Objectives</a:t>
            </a:r>
          </a:p>
          <a:p>
            <a:pPr algn="ctr">
              <a:lnSpc>
                <a:spcPts val="4805"/>
              </a:lnSpc>
            </a:pPr>
          </a:p>
          <a:p>
            <a:pPr algn="l" marL="741009" indent="-370504" lvl="1">
              <a:lnSpc>
                <a:spcPts val="4805"/>
              </a:lnSpc>
              <a:buFont typeface="Arial"/>
              <a:buChar char="•"/>
            </a:pPr>
            <a:r>
              <a:rPr lang="en-US" sz="3432">
                <a:solidFill>
                  <a:srgbClr val="545454"/>
                </a:solidFill>
                <a:latin typeface="Canva Sans Bold"/>
                <a:ea typeface="Canva Sans Bold"/>
                <a:cs typeface="Canva Sans Bold"/>
                <a:sym typeface="Canva Sans Bold"/>
              </a:rPr>
              <a:t>To enhance decision-making for farmers</a:t>
            </a:r>
            <a:r>
              <a:rPr lang="en-US" sz="3432">
                <a:solidFill>
                  <a:srgbClr val="545454"/>
                </a:solidFill>
                <a:latin typeface="Canva Sans"/>
                <a:ea typeface="Canva Sans"/>
                <a:cs typeface="Canva Sans"/>
                <a:sym typeface="Canva Sans"/>
              </a:rPr>
              <a:t> </a:t>
            </a:r>
          </a:p>
          <a:p>
            <a:pPr algn="l" marL="741009" indent="-370504" lvl="1">
              <a:lnSpc>
                <a:spcPts val="4805"/>
              </a:lnSpc>
              <a:buFont typeface="Arial"/>
              <a:buChar char="•"/>
            </a:pPr>
            <a:r>
              <a:rPr lang="en-US" sz="3432">
                <a:solidFill>
                  <a:srgbClr val="545454"/>
                </a:solidFill>
                <a:latin typeface="Canva Sans Bold"/>
                <a:ea typeface="Canva Sans Bold"/>
                <a:cs typeface="Canva Sans Bold"/>
                <a:sym typeface="Canva Sans Bold"/>
              </a:rPr>
              <a:t>To optimize profit margins</a:t>
            </a:r>
            <a:r>
              <a:rPr lang="en-US" sz="3432">
                <a:solidFill>
                  <a:srgbClr val="545454"/>
                </a:solidFill>
                <a:latin typeface="Canva Sans"/>
                <a:ea typeface="Canva Sans"/>
                <a:cs typeface="Canva Sans"/>
                <a:sym typeface="Canva Sans"/>
              </a:rPr>
              <a:t> </a:t>
            </a:r>
          </a:p>
          <a:p>
            <a:pPr algn="l" marL="741009" indent="-370504" lvl="1">
              <a:lnSpc>
                <a:spcPts val="4805"/>
              </a:lnSpc>
              <a:buFont typeface="Arial"/>
              <a:buChar char="•"/>
            </a:pPr>
            <a:r>
              <a:rPr lang="en-US" sz="3432">
                <a:solidFill>
                  <a:srgbClr val="545454"/>
                </a:solidFill>
                <a:latin typeface="Canva Sans Bold"/>
                <a:ea typeface="Canva Sans Bold"/>
                <a:cs typeface="Canva Sans Bold"/>
                <a:sym typeface="Canva Sans Bold"/>
              </a:rPr>
              <a:t>To reduce financial risks</a:t>
            </a:r>
            <a:r>
              <a:rPr lang="en-US" sz="3432">
                <a:solidFill>
                  <a:srgbClr val="545454"/>
                </a:solidFill>
                <a:latin typeface="Canva Sans"/>
                <a:ea typeface="Canva Sans"/>
                <a:cs typeface="Canva Sans"/>
                <a:sym typeface="Canva Sans"/>
              </a:rPr>
              <a:t> </a:t>
            </a:r>
          </a:p>
          <a:p>
            <a:pPr algn="l" marL="741009" indent="-370504" lvl="1">
              <a:lnSpc>
                <a:spcPts val="4805"/>
              </a:lnSpc>
              <a:buFont typeface="Arial"/>
              <a:buChar char="•"/>
            </a:pPr>
            <a:r>
              <a:rPr lang="en-US" sz="3432">
                <a:solidFill>
                  <a:srgbClr val="545454"/>
                </a:solidFill>
                <a:latin typeface="Canva Sans Bold"/>
                <a:ea typeface="Canva Sans Bold"/>
                <a:cs typeface="Canva Sans Bold"/>
                <a:sym typeface="Canva Sans Bold"/>
              </a:rPr>
              <a:t>To improve supply chain efficiency</a:t>
            </a:r>
            <a:r>
              <a:rPr lang="en-US" sz="3432">
                <a:solidFill>
                  <a:srgbClr val="545454"/>
                </a:solidFill>
                <a:latin typeface="Canva Sans"/>
                <a:ea typeface="Canva Sans"/>
                <a:cs typeface="Canva Sans"/>
                <a:sym typeface="Canva Sans"/>
              </a:rPr>
              <a:t> </a:t>
            </a:r>
          </a:p>
          <a:p>
            <a:pPr algn="ctr">
              <a:lnSpc>
                <a:spcPts val="156"/>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2129401" y="2119176"/>
            <a:ext cx="15799856" cy="6938198"/>
          </a:xfrm>
          <a:custGeom>
            <a:avLst/>
            <a:gdLst/>
            <a:ahLst/>
            <a:cxnLst/>
            <a:rect r="r" b="b" t="t" l="l"/>
            <a:pathLst>
              <a:path h="6938198" w="15799856">
                <a:moveTo>
                  <a:pt x="0" y="0"/>
                </a:moveTo>
                <a:lnTo>
                  <a:pt x="15799856" y="0"/>
                </a:lnTo>
                <a:lnTo>
                  <a:pt x="15799856" y="6938198"/>
                </a:lnTo>
                <a:lnTo>
                  <a:pt x="0" y="6938198"/>
                </a:lnTo>
                <a:lnTo>
                  <a:pt x="0" y="0"/>
                </a:lnTo>
                <a:close/>
              </a:path>
            </a:pathLst>
          </a:custGeom>
          <a:blipFill>
            <a:blip r:embed="rId3"/>
            <a:stretch>
              <a:fillRect l="0" t="0" r="0" b="0"/>
            </a:stretch>
          </a:blipFill>
        </p:spPr>
      </p:sp>
      <p:sp>
        <p:nvSpPr>
          <p:cNvPr name="TextBox 10" id="10"/>
          <p:cNvSpPr txBox="true"/>
          <p:nvPr/>
        </p:nvSpPr>
        <p:spPr>
          <a:xfrm rot="0">
            <a:off x="11220679" y="9389274"/>
            <a:ext cx="6406839" cy="443821"/>
          </a:xfrm>
          <a:prstGeom prst="rect">
            <a:avLst/>
          </a:prstGeom>
        </p:spPr>
        <p:txBody>
          <a:bodyPr anchor="t" rtlCol="false" tIns="0" lIns="0" bIns="0" rIns="0">
            <a:spAutoFit/>
          </a:bodyPr>
          <a:lstStyle/>
          <a:p>
            <a:pPr algn="r">
              <a:lnSpc>
                <a:spcPts val="3360"/>
              </a:lnSpc>
            </a:pPr>
            <a:r>
              <a:rPr lang="en-US" sz="2400">
                <a:solidFill>
                  <a:srgbClr val="545454"/>
                </a:solidFill>
                <a:latin typeface="Codec Pro Bold"/>
                <a:ea typeface="Codec Pro Bold"/>
                <a:cs typeface="Codec Pro Bold"/>
                <a:sym typeface="Codec Pro Bold"/>
              </a:rPr>
              <a:t>Priyankara S A D S A | IT21172632 | 24-25J-193</a:t>
            </a:r>
          </a:p>
        </p:txBody>
      </p:sp>
      <p:sp>
        <p:nvSpPr>
          <p:cNvPr name="TextBox 11" id="11"/>
          <p:cNvSpPr txBox="true"/>
          <p:nvPr/>
        </p:nvSpPr>
        <p:spPr>
          <a:xfrm rot="0">
            <a:off x="2129401" y="847725"/>
            <a:ext cx="5271280" cy="979602"/>
          </a:xfrm>
          <a:prstGeom prst="rect">
            <a:avLst/>
          </a:prstGeom>
        </p:spPr>
        <p:txBody>
          <a:bodyPr anchor="t" rtlCol="false" tIns="0" lIns="0" bIns="0" rIns="0">
            <a:spAutoFit/>
          </a:bodyPr>
          <a:lstStyle/>
          <a:p>
            <a:pPr algn="l">
              <a:lnSpc>
                <a:spcPts val="7279"/>
              </a:lnSpc>
            </a:pPr>
            <a:r>
              <a:rPr lang="en-US" sz="5199">
                <a:solidFill>
                  <a:srgbClr val="545454"/>
                </a:solidFill>
                <a:latin typeface="Codec Pro Bold"/>
                <a:ea typeface="Codec Pro Bold"/>
                <a:cs typeface="Codec Pro Bold"/>
                <a:sym typeface="Codec Pro Bold"/>
              </a:rPr>
              <a:t>System Diagram</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11220679" y="9389274"/>
            <a:ext cx="6406839" cy="443821"/>
          </a:xfrm>
          <a:prstGeom prst="rect">
            <a:avLst/>
          </a:prstGeom>
        </p:spPr>
        <p:txBody>
          <a:bodyPr anchor="t" rtlCol="false" tIns="0" lIns="0" bIns="0" rIns="0">
            <a:spAutoFit/>
          </a:bodyPr>
          <a:lstStyle/>
          <a:p>
            <a:pPr algn="r">
              <a:lnSpc>
                <a:spcPts val="3360"/>
              </a:lnSpc>
            </a:pPr>
            <a:r>
              <a:rPr lang="en-US" sz="2400">
                <a:solidFill>
                  <a:srgbClr val="545454"/>
                </a:solidFill>
                <a:latin typeface="Codec Pro Bold"/>
                <a:ea typeface="Codec Pro Bold"/>
                <a:cs typeface="Codec Pro Bold"/>
                <a:sym typeface="Codec Pro Bold"/>
              </a:rPr>
              <a:t>Priyankara S A D S A | IT21172632 | 24-25J-193</a:t>
            </a:r>
          </a:p>
        </p:txBody>
      </p:sp>
      <p:sp>
        <p:nvSpPr>
          <p:cNvPr name="Freeform 9" id="9"/>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10" id="10"/>
          <p:cNvSpPr txBox="true"/>
          <p:nvPr/>
        </p:nvSpPr>
        <p:spPr>
          <a:xfrm rot="0">
            <a:off x="2129401" y="847725"/>
            <a:ext cx="7719608" cy="979602"/>
          </a:xfrm>
          <a:prstGeom prst="rect">
            <a:avLst/>
          </a:prstGeom>
        </p:spPr>
        <p:txBody>
          <a:bodyPr anchor="t" rtlCol="false" tIns="0" lIns="0" bIns="0" rIns="0">
            <a:spAutoFit/>
          </a:bodyPr>
          <a:lstStyle/>
          <a:p>
            <a:pPr algn="l">
              <a:lnSpc>
                <a:spcPts val="7279"/>
              </a:lnSpc>
            </a:pPr>
            <a:r>
              <a:rPr lang="en-US" sz="5199">
                <a:solidFill>
                  <a:srgbClr val="545454"/>
                </a:solidFill>
                <a:latin typeface="Codec Pro Bold"/>
                <a:ea typeface="Codec Pro Bold"/>
                <a:cs typeface="Codec Pro Bold"/>
                <a:sym typeface="Codec Pro Bold"/>
              </a:rPr>
              <a:t>Technologies to be Used</a:t>
            </a:r>
          </a:p>
        </p:txBody>
      </p:sp>
      <p:sp>
        <p:nvSpPr>
          <p:cNvPr name="TextBox 11" id="11"/>
          <p:cNvSpPr txBox="true"/>
          <p:nvPr/>
        </p:nvSpPr>
        <p:spPr>
          <a:xfrm rot="0">
            <a:off x="2435548" y="2149916"/>
            <a:ext cx="14751765" cy="6907458"/>
          </a:xfrm>
          <a:prstGeom prst="rect">
            <a:avLst/>
          </a:prstGeom>
        </p:spPr>
        <p:txBody>
          <a:bodyPr anchor="t" rtlCol="false" tIns="0" lIns="0" bIns="0" rIns="0">
            <a:spAutoFit/>
          </a:bodyPr>
          <a:lstStyle/>
          <a:p>
            <a:pPr algn="l">
              <a:lnSpc>
                <a:spcPts val="3319"/>
              </a:lnSpc>
            </a:pPr>
            <a:r>
              <a:rPr lang="en-US" sz="2370">
                <a:solidFill>
                  <a:srgbClr val="545454"/>
                </a:solidFill>
                <a:latin typeface="Canva Sans Bold"/>
                <a:ea typeface="Canva Sans Bold"/>
                <a:cs typeface="Canva Sans Bold"/>
                <a:sym typeface="Canva Sans Bold"/>
              </a:rPr>
              <a:t>Price Forecasting:</a:t>
            </a:r>
          </a:p>
          <a:p>
            <a:pPr algn="l" marL="494634" indent="-247317" lvl="1">
              <a:lnSpc>
                <a:spcPts val="3207"/>
              </a:lnSpc>
              <a:buFont typeface="Arial"/>
              <a:buChar char="•"/>
            </a:pPr>
            <a:r>
              <a:rPr lang="en-US" sz="2291">
                <a:solidFill>
                  <a:srgbClr val="545454"/>
                </a:solidFill>
                <a:latin typeface="Canva Sans"/>
                <a:ea typeface="Canva Sans"/>
                <a:cs typeface="Canva Sans"/>
                <a:sym typeface="Canva Sans"/>
              </a:rPr>
              <a:t>ARIMA.</a:t>
            </a:r>
          </a:p>
          <a:p>
            <a:pPr algn="l" marL="494634" indent="-247317" lvl="1">
              <a:lnSpc>
                <a:spcPts val="3207"/>
              </a:lnSpc>
              <a:buFont typeface="Arial"/>
              <a:buChar char="•"/>
            </a:pPr>
            <a:r>
              <a:rPr lang="en-US" sz="2291">
                <a:solidFill>
                  <a:srgbClr val="545454"/>
                </a:solidFill>
                <a:latin typeface="Canva Sans"/>
                <a:ea typeface="Canva Sans"/>
                <a:cs typeface="Canva Sans"/>
                <a:sym typeface="Canva Sans"/>
              </a:rPr>
              <a:t>LSTM</a:t>
            </a:r>
          </a:p>
          <a:p>
            <a:pPr algn="l">
              <a:lnSpc>
                <a:spcPts val="3207"/>
              </a:lnSpc>
            </a:pPr>
          </a:p>
          <a:p>
            <a:pPr algn="l">
              <a:lnSpc>
                <a:spcPts val="3207"/>
              </a:lnSpc>
            </a:pPr>
            <a:r>
              <a:rPr lang="en-US" sz="2291">
                <a:solidFill>
                  <a:srgbClr val="545454"/>
                </a:solidFill>
                <a:latin typeface="Canva Sans Bold"/>
                <a:ea typeface="Canva Sans Bold"/>
                <a:cs typeface="Canva Sans Bold"/>
                <a:sym typeface="Canva Sans Bold"/>
              </a:rPr>
              <a:t>Profit and Loss Analysis</a:t>
            </a:r>
            <a:r>
              <a:rPr lang="en-US" sz="2291">
                <a:solidFill>
                  <a:srgbClr val="545454"/>
                </a:solidFill>
                <a:latin typeface="Canva Sans Bold"/>
                <a:ea typeface="Canva Sans Bold"/>
                <a:cs typeface="Canva Sans Bold"/>
                <a:sym typeface="Canva Sans Bold"/>
              </a:rPr>
              <a:t>:</a:t>
            </a:r>
          </a:p>
          <a:p>
            <a:pPr algn="l" marL="494634" indent="-247317" lvl="1">
              <a:lnSpc>
                <a:spcPts val="3207"/>
              </a:lnSpc>
              <a:buFont typeface="Arial"/>
              <a:buChar char="•"/>
            </a:pPr>
            <a:r>
              <a:rPr lang="en-US" sz="2291">
                <a:solidFill>
                  <a:srgbClr val="545454"/>
                </a:solidFill>
                <a:latin typeface="Canva Sans"/>
                <a:ea typeface="Canva Sans"/>
                <a:cs typeface="Canva Sans"/>
                <a:sym typeface="Canva Sans"/>
              </a:rPr>
              <a:t>Linear Regression</a:t>
            </a:r>
            <a:r>
              <a:rPr lang="en-US" sz="2291">
                <a:solidFill>
                  <a:srgbClr val="545454"/>
                </a:solidFill>
                <a:latin typeface="Canva Sans"/>
                <a:ea typeface="Canva Sans"/>
                <a:cs typeface="Canva Sans"/>
                <a:sym typeface="Canva Sans"/>
              </a:rPr>
              <a:t>.</a:t>
            </a:r>
          </a:p>
          <a:p>
            <a:pPr algn="l" marL="494634" indent="-247317" lvl="1">
              <a:lnSpc>
                <a:spcPts val="3207"/>
              </a:lnSpc>
              <a:buFont typeface="Arial"/>
              <a:buChar char="•"/>
            </a:pPr>
            <a:r>
              <a:rPr lang="en-US" sz="2291">
                <a:solidFill>
                  <a:srgbClr val="545454"/>
                </a:solidFill>
                <a:latin typeface="Canva Sans"/>
                <a:ea typeface="Canva Sans"/>
                <a:cs typeface="Canva Sans"/>
                <a:sym typeface="Canva Sans"/>
              </a:rPr>
              <a:t>Random Forest</a:t>
            </a:r>
          </a:p>
          <a:p>
            <a:pPr algn="l">
              <a:lnSpc>
                <a:spcPts val="3207"/>
              </a:lnSpc>
            </a:pPr>
          </a:p>
          <a:p>
            <a:pPr algn="l">
              <a:lnSpc>
                <a:spcPts val="3319"/>
              </a:lnSpc>
            </a:pPr>
            <a:r>
              <a:rPr lang="en-US" sz="2370">
                <a:solidFill>
                  <a:srgbClr val="545454"/>
                </a:solidFill>
                <a:latin typeface="Canva Sans Bold"/>
                <a:ea typeface="Canva Sans Bold"/>
                <a:cs typeface="Canva Sans Bold"/>
                <a:sym typeface="Canva Sans Bold"/>
              </a:rPr>
              <a:t>APIs for Data Collection:</a:t>
            </a:r>
          </a:p>
          <a:p>
            <a:pPr algn="l" marL="494634" indent="-247317" lvl="1">
              <a:lnSpc>
                <a:spcPts val="3207"/>
              </a:lnSpc>
              <a:buFont typeface="Arial"/>
              <a:buChar char="•"/>
            </a:pPr>
            <a:r>
              <a:rPr lang="en-US" sz="2291">
                <a:solidFill>
                  <a:srgbClr val="545454"/>
                </a:solidFill>
                <a:latin typeface="Canva Sans"/>
                <a:ea typeface="Canva Sans"/>
                <a:cs typeface="Canva Sans"/>
                <a:sym typeface="Canva Sans"/>
              </a:rPr>
              <a:t>Google Maps API </a:t>
            </a:r>
          </a:p>
          <a:p>
            <a:pPr algn="l" marL="494634" indent="-247317" lvl="1">
              <a:lnSpc>
                <a:spcPts val="3207"/>
              </a:lnSpc>
              <a:buFont typeface="Arial"/>
              <a:buChar char="•"/>
            </a:pPr>
            <a:r>
              <a:rPr lang="en-US" sz="2291">
                <a:solidFill>
                  <a:srgbClr val="545454"/>
                </a:solidFill>
                <a:latin typeface="Canva Sans"/>
                <a:ea typeface="Canva Sans"/>
                <a:cs typeface="Canva Sans"/>
                <a:sym typeface="Canva Sans"/>
              </a:rPr>
              <a:t>Weather APIs (e.g., OpenWeatherMap) </a:t>
            </a:r>
          </a:p>
          <a:p>
            <a:pPr algn="l">
              <a:lnSpc>
                <a:spcPts val="3207"/>
              </a:lnSpc>
            </a:pPr>
          </a:p>
          <a:p>
            <a:pPr algn="l">
              <a:lnSpc>
                <a:spcPts val="3319"/>
              </a:lnSpc>
            </a:pPr>
            <a:r>
              <a:rPr lang="en-US" sz="2370">
                <a:solidFill>
                  <a:srgbClr val="545454"/>
                </a:solidFill>
                <a:latin typeface="Canva Sans Bold"/>
                <a:ea typeface="Canva Sans Bold"/>
                <a:cs typeface="Canva Sans Bold"/>
                <a:sym typeface="Canva Sans Bold"/>
              </a:rPr>
              <a:t>Data Analytics Tools:</a:t>
            </a:r>
          </a:p>
          <a:p>
            <a:pPr algn="l" marL="494634" indent="-247317" lvl="1">
              <a:lnSpc>
                <a:spcPts val="3207"/>
              </a:lnSpc>
              <a:buFont typeface="Arial"/>
              <a:buChar char="•"/>
            </a:pPr>
            <a:r>
              <a:rPr lang="en-US" sz="2291">
                <a:solidFill>
                  <a:srgbClr val="545454"/>
                </a:solidFill>
                <a:latin typeface="Canva Sans"/>
                <a:ea typeface="Canva Sans"/>
                <a:cs typeface="Canva Sans"/>
                <a:sym typeface="Canva Sans"/>
              </a:rPr>
              <a:t>Python or R </a:t>
            </a:r>
          </a:p>
          <a:p>
            <a:pPr algn="l">
              <a:lnSpc>
                <a:spcPts val="3207"/>
              </a:lnSpc>
            </a:pPr>
          </a:p>
          <a:p>
            <a:pPr algn="l">
              <a:lnSpc>
                <a:spcPts val="3207"/>
              </a:lnSpc>
            </a:pPr>
          </a:p>
          <a:p>
            <a:pPr algn="l">
              <a:lnSpc>
                <a:spcPts val="3319"/>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11220679" y="9389274"/>
            <a:ext cx="6406839" cy="443821"/>
          </a:xfrm>
          <a:prstGeom prst="rect">
            <a:avLst/>
          </a:prstGeom>
        </p:spPr>
        <p:txBody>
          <a:bodyPr anchor="t" rtlCol="false" tIns="0" lIns="0" bIns="0" rIns="0">
            <a:spAutoFit/>
          </a:bodyPr>
          <a:lstStyle/>
          <a:p>
            <a:pPr algn="r">
              <a:lnSpc>
                <a:spcPts val="3360"/>
              </a:lnSpc>
            </a:pPr>
            <a:r>
              <a:rPr lang="en-US" sz="2400">
                <a:solidFill>
                  <a:srgbClr val="545454"/>
                </a:solidFill>
                <a:latin typeface="Codec Pro Bold"/>
                <a:ea typeface="Codec Pro Bold"/>
                <a:cs typeface="Codec Pro Bold"/>
                <a:sym typeface="Codec Pro Bold"/>
              </a:rPr>
              <a:t>Priyankara S A D S A | IT21172632 | 24-25J-193</a:t>
            </a:r>
          </a:p>
        </p:txBody>
      </p:sp>
      <p:sp>
        <p:nvSpPr>
          <p:cNvPr name="Freeform 9" id="9"/>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10" id="10"/>
          <p:cNvSpPr txBox="true"/>
          <p:nvPr/>
        </p:nvSpPr>
        <p:spPr>
          <a:xfrm rot="0">
            <a:off x="2129401" y="847725"/>
            <a:ext cx="4403612" cy="979602"/>
          </a:xfrm>
          <a:prstGeom prst="rect">
            <a:avLst/>
          </a:prstGeom>
        </p:spPr>
        <p:txBody>
          <a:bodyPr anchor="t" rtlCol="false" tIns="0" lIns="0" bIns="0" rIns="0">
            <a:spAutoFit/>
          </a:bodyPr>
          <a:lstStyle/>
          <a:p>
            <a:pPr algn="l">
              <a:lnSpc>
                <a:spcPts val="7279"/>
              </a:lnSpc>
            </a:pPr>
            <a:r>
              <a:rPr lang="en-US" sz="5199">
                <a:solidFill>
                  <a:srgbClr val="545454"/>
                </a:solidFill>
                <a:latin typeface="Codec Pro Bold"/>
                <a:ea typeface="Codec Pro Bold"/>
                <a:cs typeface="Codec Pro Bold"/>
                <a:sym typeface="Codec Pro Bold"/>
              </a:rPr>
              <a:t>Requirements</a:t>
            </a:r>
          </a:p>
        </p:txBody>
      </p:sp>
      <p:sp>
        <p:nvSpPr>
          <p:cNvPr name="TextBox 11" id="11"/>
          <p:cNvSpPr txBox="true"/>
          <p:nvPr/>
        </p:nvSpPr>
        <p:spPr>
          <a:xfrm rot="0">
            <a:off x="4702684" y="1942768"/>
            <a:ext cx="12078716" cy="7359641"/>
          </a:xfrm>
          <a:prstGeom prst="rect">
            <a:avLst/>
          </a:prstGeom>
        </p:spPr>
        <p:txBody>
          <a:bodyPr anchor="t" rtlCol="false" tIns="0" lIns="0" bIns="0" rIns="0">
            <a:spAutoFit/>
          </a:bodyPr>
          <a:lstStyle/>
          <a:p>
            <a:pPr algn="l">
              <a:lnSpc>
                <a:spcPts val="3638"/>
              </a:lnSpc>
            </a:pPr>
            <a:r>
              <a:rPr lang="en-US" sz="2598">
                <a:solidFill>
                  <a:srgbClr val="545454"/>
                </a:solidFill>
                <a:latin typeface="Canva Sans Bold"/>
                <a:ea typeface="Canva Sans Bold"/>
                <a:cs typeface="Canva Sans Bold"/>
                <a:sym typeface="Canva Sans Bold"/>
              </a:rPr>
              <a:t>Functional Requirements:</a:t>
            </a:r>
          </a:p>
          <a:p>
            <a:pPr algn="l">
              <a:lnSpc>
                <a:spcPts val="3638"/>
              </a:lnSpc>
            </a:pPr>
          </a:p>
          <a:p>
            <a:pPr algn="l" marL="561063" indent="-280531" lvl="1">
              <a:lnSpc>
                <a:spcPts val="3638"/>
              </a:lnSpc>
              <a:buFont typeface="Arial"/>
              <a:buChar char="•"/>
            </a:pPr>
            <a:r>
              <a:rPr lang="en-US" sz="2598">
                <a:solidFill>
                  <a:srgbClr val="545454"/>
                </a:solidFill>
                <a:latin typeface="Canva Sans"/>
                <a:ea typeface="Canva Sans"/>
                <a:cs typeface="Canva Sans"/>
                <a:sym typeface="Canva Sans"/>
              </a:rPr>
              <a:t>Price Prediction</a:t>
            </a:r>
          </a:p>
          <a:p>
            <a:pPr algn="l" marL="561063" indent="-280531" lvl="1">
              <a:lnSpc>
                <a:spcPts val="3638"/>
              </a:lnSpc>
              <a:buFont typeface="Arial"/>
              <a:buChar char="•"/>
            </a:pPr>
            <a:r>
              <a:rPr lang="en-US" sz="2598">
                <a:solidFill>
                  <a:srgbClr val="545454"/>
                </a:solidFill>
                <a:latin typeface="Canva Sans"/>
                <a:ea typeface="Canva Sans"/>
                <a:cs typeface="Canva Sans"/>
                <a:sym typeface="Canva Sans"/>
              </a:rPr>
              <a:t>Profit and Loss Analysis:</a:t>
            </a:r>
          </a:p>
          <a:p>
            <a:pPr algn="l" marL="561063" indent="-280531" lvl="1">
              <a:lnSpc>
                <a:spcPts val="3638"/>
              </a:lnSpc>
              <a:buFont typeface="Arial"/>
              <a:buChar char="•"/>
            </a:pPr>
            <a:r>
              <a:rPr lang="en-US" sz="2598">
                <a:solidFill>
                  <a:srgbClr val="545454"/>
                </a:solidFill>
                <a:latin typeface="Canva Sans"/>
                <a:ea typeface="Canva Sans"/>
                <a:cs typeface="Canva Sans"/>
                <a:sym typeface="Canva Sans"/>
              </a:rPr>
              <a:t>Data Input and Management:</a:t>
            </a:r>
          </a:p>
          <a:p>
            <a:pPr algn="l" marL="561063" indent="-280531" lvl="1">
              <a:lnSpc>
                <a:spcPts val="3638"/>
              </a:lnSpc>
              <a:buFont typeface="Arial"/>
              <a:buChar char="•"/>
            </a:pPr>
            <a:r>
              <a:rPr lang="en-US" sz="2598">
                <a:solidFill>
                  <a:srgbClr val="545454"/>
                </a:solidFill>
                <a:latin typeface="Canva Sans"/>
                <a:ea typeface="Canva Sans"/>
                <a:cs typeface="Canva Sans"/>
                <a:sym typeface="Canva Sans"/>
              </a:rPr>
              <a:t>Report Generation:</a:t>
            </a:r>
          </a:p>
          <a:p>
            <a:pPr algn="l" marL="561063" indent="-280531" lvl="1">
              <a:lnSpc>
                <a:spcPts val="3638"/>
              </a:lnSpc>
              <a:buFont typeface="Arial"/>
              <a:buChar char="•"/>
            </a:pPr>
            <a:r>
              <a:rPr lang="en-US" sz="2598">
                <a:solidFill>
                  <a:srgbClr val="545454"/>
                </a:solidFill>
                <a:latin typeface="Canva Sans"/>
                <a:ea typeface="Canva Sans"/>
                <a:cs typeface="Canva Sans"/>
                <a:sym typeface="Canva Sans"/>
              </a:rPr>
              <a:t>User Interface:</a:t>
            </a:r>
          </a:p>
          <a:p>
            <a:pPr algn="l" marL="561063" indent="-280531" lvl="1">
              <a:lnSpc>
                <a:spcPts val="3638"/>
              </a:lnSpc>
              <a:buFont typeface="Arial"/>
              <a:buChar char="•"/>
            </a:pPr>
            <a:r>
              <a:rPr lang="en-US" sz="2598">
                <a:solidFill>
                  <a:srgbClr val="545454"/>
                </a:solidFill>
                <a:latin typeface="Canva Sans"/>
                <a:ea typeface="Canva Sans"/>
                <a:cs typeface="Canva Sans"/>
                <a:sym typeface="Canva Sans"/>
              </a:rPr>
              <a:t>Real-Time Feedback</a:t>
            </a:r>
          </a:p>
          <a:p>
            <a:pPr algn="l">
              <a:lnSpc>
                <a:spcPts val="3638"/>
              </a:lnSpc>
            </a:pPr>
          </a:p>
          <a:p>
            <a:pPr algn="l">
              <a:lnSpc>
                <a:spcPts val="3638"/>
              </a:lnSpc>
            </a:pPr>
            <a:r>
              <a:rPr lang="en-US" sz="2598">
                <a:solidFill>
                  <a:srgbClr val="545454"/>
                </a:solidFill>
                <a:latin typeface="Canva Sans Bold"/>
                <a:ea typeface="Canva Sans Bold"/>
                <a:cs typeface="Canva Sans Bold"/>
                <a:sym typeface="Canva Sans Bold"/>
              </a:rPr>
              <a:t>Non - Functional requirements</a:t>
            </a:r>
            <a:r>
              <a:rPr lang="en-US" sz="2598">
                <a:solidFill>
                  <a:srgbClr val="545454"/>
                </a:solidFill>
                <a:latin typeface="Canva Sans Bold"/>
                <a:ea typeface="Canva Sans Bold"/>
                <a:cs typeface="Canva Sans Bold"/>
                <a:sym typeface="Canva Sans Bold"/>
              </a:rPr>
              <a:t>:</a:t>
            </a:r>
          </a:p>
          <a:p>
            <a:pPr algn="l">
              <a:lnSpc>
                <a:spcPts val="3638"/>
              </a:lnSpc>
            </a:pPr>
          </a:p>
          <a:p>
            <a:pPr algn="l" marL="561063" indent="-280531" lvl="1">
              <a:lnSpc>
                <a:spcPts val="3638"/>
              </a:lnSpc>
              <a:buFont typeface="Arial"/>
              <a:buChar char="•"/>
            </a:pPr>
            <a:r>
              <a:rPr lang="en-US" sz="2598">
                <a:solidFill>
                  <a:srgbClr val="545454"/>
                </a:solidFill>
                <a:latin typeface="Canva Sans"/>
                <a:ea typeface="Canva Sans"/>
                <a:cs typeface="Canva Sans"/>
                <a:sym typeface="Canva Sans"/>
              </a:rPr>
              <a:t>Performance</a:t>
            </a:r>
          </a:p>
          <a:p>
            <a:pPr algn="l" marL="561063" indent="-280531" lvl="1">
              <a:lnSpc>
                <a:spcPts val="3638"/>
              </a:lnSpc>
              <a:buFont typeface="Arial"/>
              <a:buChar char="•"/>
            </a:pPr>
            <a:r>
              <a:rPr lang="en-US" sz="2598">
                <a:solidFill>
                  <a:srgbClr val="545454"/>
                </a:solidFill>
                <a:latin typeface="Canva Sans"/>
                <a:ea typeface="Canva Sans"/>
                <a:cs typeface="Canva Sans"/>
                <a:sym typeface="Canva Sans"/>
              </a:rPr>
              <a:t>Scalability</a:t>
            </a:r>
          </a:p>
          <a:p>
            <a:pPr algn="l" marL="561063" indent="-280531" lvl="1">
              <a:lnSpc>
                <a:spcPts val="3638"/>
              </a:lnSpc>
              <a:buFont typeface="Arial"/>
              <a:buChar char="•"/>
            </a:pPr>
            <a:r>
              <a:rPr lang="en-US" sz="2598">
                <a:solidFill>
                  <a:srgbClr val="545454"/>
                </a:solidFill>
                <a:latin typeface="Canva Sans"/>
                <a:ea typeface="Canva Sans"/>
                <a:cs typeface="Canva Sans"/>
                <a:sym typeface="Canva Sans"/>
              </a:rPr>
              <a:t>Reliability</a:t>
            </a:r>
          </a:p>
          <a:p>
            <a:pPr algn="l" marL="561063" indent="-280531" lvl="1">
              <a:lnSpc>
                <a:spcPts val="3638"/>
              </a:lnSpc>
              <a:buFont typeface="Arial"/>
              <a:buChar char="•"/>
            </a:pPr>
            <a:r>
              <a:rPr lang="en-US" sz="2598">
                <a:solidFill>
                  <a:srgbClr val="545454"/>
                </a:solidFill>
                <a:latin typeface="Canva Sans"/>
                <a:ea typeface="Canva Sans"/>
                <a:cs typeface="Canva Sans"/>
                <a:sym typeface="Canva Sans"/>
              </a:rPr>
              <a:t>Maintainability</a:t>
            </a:r>
          </a:p>
          <a:p>
            <a:pPr algn="ctr">
              <a:lnSpc>
                <a:spcPts val="3638"/>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1749023" y="2648931"/>
            <a:ext cx="16258872" cy="5580057"/>
          </a:xfrm>
          <a:custGeom>
            <a:avLst/>
            <a:gdLst/>
            <a:ahLst/>
            <a:cxnLst/>
            <a:rect r="r" b="b" t="t" l="l"/>
            <a:pathLst>
              <a:path h="5580057" w="16258872">
                <a:moveTo>
                  <a:pt x="0" y="0"/>
                </a:moveTo>
                <a:lnTo>
                  <a:pt x="16258873" y="0"/>
                </a:lnTo>
                <a:lnTo>
                  <a:pt x="16258873" y="5580057"/>
                </a:lnTo>
                <a:lnTo>
                  <a:pt x="0" y="5580057"/>
                </a:lnTo>
                <a:lnTo>
                  <a:pt x="0" y="0"/>
                </a:lnTo>
                <a:close/>
              </a:path>
            </a:pathLst>
          </a:custGeom>
          <a:blipFill>
            <a:blip r:embed="rId3"/>
            <a:stretch>
              <a:fillRect l="0" t="0" r="0" b="0"/>
            </a:stretch>
          </a:blipFill>
        </p:spPr>
      </p:sp>
      <p:sp>
        <p:nvSpPr>
          <p:cNvPr name="TextBox 10" id="10"/>
          <p:cNvSpPr txBox="true"/>
          <p:nvPr/>
        </p:nvSpPr>
        <p:spPr>
          <a:xfrm rot="0">
            <a:off x="2129401" y="847725"/>
            <a:ext cx="7375624" cy="972820"/>
          </a:xfrm>
          <a:prstGeom prst="rect">
            <a:avLst/>
          </a:prstGeom>
        </p:spPr>
        <p:txBody>
          <a:bodyPr anchor="t" rtlCol="false" tIns="0" lIns="0" bIns="0" rIns="0">
            <a:spAutoFit/>
          </a:bodyPr>
          <a:lstStyle/>
          <a:p>
            <a:pPr algn="l">
              <a:lnSpc>
                <a:spcPts val="7279"/>
              </a:lnSpc>
            </a:pPr>
            <a:r>
              <a:rPr lang="en-US" sz="5199">
                <a:solidFill>
                  <a:srgbClr val="545454"/>
                </a:solidFill>
                <a:latin typeface="Codec Pro Bold"/>
                <a:ea typeface="Codec Pro Bold"/>
                <a:cs typeface="Codec Pro Bold"/>
                <a:sym typeface="Codec Pro Bold"/>
              </a:rPr>
              <a:t>Work Breakdown Chart</a:t>
            </a:r>
          </a:p>
        </p:txBody>
      </p:sp>
      <p:sp>
        <p:nvSpPr>
          <p:cNvPr name="TextBox 11" id="11"/>
          <p:cNvSpPr txBox="true"/>
          <p:nvPr/>
        </p:nvSpPr>
        <p:spPr>
          <a:xfrm rot="0">
            <a:off x="11220679" y="9389274"/>
            <a:ext cx="6406839" cy="443821"/>
          </a:xfrm>
          <a:prstGeom prst="rect">
            <a:avLst/>
          </a:prstGeom>
        </p:spPr>
        <p:txBody>
          <a:bodyPr anchor="t" rtlCol="false" tIns="0" lIns="0" bIns="0" rIns="0">
            <a:spAutoFit/>
          </a:bodyPr>
          <a:lstStyle/>
          <a:p>
            <a:pPr algn="r">
              <a:lnSpc>
                <a:spcPts val="3360"/>
              </a:lnSpc>
            </a:pPr>
            <a:r>
              <a:rPr lang="en-US" sz="2400">
                <a:solidFill>
                  <a:srgbClr val="545454"/>
                </a:solidFill>
                <a:latin typeface="Codec Pro Bold"/>
                <a:ea typeface="Codec Pro Bold"/>
                <a:cs typeface="Codec Pro Bold"/>
                <a:sym typeface="Codec Pro Bold"/>
              </a:rPr>
              <a:t>Priyankara S A D S A | IT21172632 | 24-25J-193</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6780541" y="7138573"/>
            <a:ext cx="3510605" cy="1975603"/>
          </a:xfrm>
          <a:custGeom>
            <a:avLst/>
            <a:gdLst/>
            <a:ahLst/>
            <a:cxnLst/>
            <a:rect r="r" b="b" t="t" l="l"/>
            <a:pathLst>
              <a:path h="1975603" w="3510605">
                <a:moveTo>
                  <a:pt x="0" y="0"/>
                </a:moveTo>
                <a:lnTo>
                  <a:pt x="3510605" y="0"/>
                </a:lnTo>
                <a:lnTo>
                  <a:pt x="3510605" y="1975604"/>
                </a:lnTo>
                <a:lnTo>
                  <a:pt x="0" y="1975604"/>
                </a:lnTo>
                <a:lnTo>
                  <a:pt x="0" y="0"/>
                </a:lnTo>
                <a:close/>
              </a:path>
            </a:pathLst>
          </a:custGeom>
          <a:blipFill>
            <a:blip r:embed="rId3"/>
            <a:stretch>
              <a:fillRect l="0" t="0" r="0" b="0"/>
            </a:stretch>
          </a:blipFill>
        </p:spPr>
      </p:sp>
      <p:sp>
        <p:nvSpPr>
          <p:cNvPr name="Freeform 10" id="10"/>
          <p:cNvSpPr/>
          <p:nvPr/>
        </p:nvSpPr>
        <p:spPr>
          <a:xfrm flipH="false" flipV="false" rot="0">
            <a:off x="2875203" y="7533024"/>
            <a:ext cx="2102299" cy="1376939"/>
          </a:xfrm>
          <a:custGeom>
            <a:avLst/>
            <a:gdLst/>
            <a:ahLst/>
            <a:cxnLst/>
            <a:rect r="r" b="b" t="t" l="l"/>
            <a:pathLst>
              <a:path h="1376939" w="2102299">
                <a:moveTo>
                  <a:pt x="0" y="0"/>
                </a:moveTo>
                <a:lnTo>
                  <a:pt x="2102299" y="0"/>
                </a:lnTo>
                <a:lnTo>
                  <a:pt x="2102299" y="1376939"/>
                </a:lnTo>
                <a:lnTo>
                  <a:pt x="0" y="1376939"/>
                </a:lnTo>
                <a:lnTo>
                  <a:pt x="0" y="0"/>
                </a:lnTo>
                <a:close/>
              </a:path>
            </a:pathLst>
          </a:custGeom>
          <a:blipFill>
            <a:blip r:embed="rId4"/>
            <a:stretch>
              <a:fillRect l="-8053" t="0" r="-8053" b="0"/>
            </a:stretch>
          </a:blipFill>
        </p:spPr>
      </p:sp>
      <p:sp>
        <p:nvSpPr>
          <p:cNvPr name="Freeform 11" id="11"/>
          <p:cNvSpPr/>
          <p:nvPr/>
        </p:nvSpPr>
        <p:spPr>
          <a:xfrm flipH="false" flipV="false" rot="0">
            <a:off x="14899392" y="7315897"/>
            <a:ext cx="1834893" cy="1034213"/>
          </a:xfrm>
          <a:custGeom>
            <a:avLst/>
            <a:gdLst/>
            <a:ahLst/>
            <a:cxnLst/>
            <a:rect r="r" b="b" t="t" l="l"/>
            <a:pathLst>
              <a:path h="1034213" w="1834893">
                <a:moveTo>
                  <a:pt x="0" y="0"/>
                </a:moveTo>
                <a:lnTo>
                  <a:pt x="1834893" y="0"/>
                </a:lnTo>
                <a:lnTo>
                  <a:pt x="1834893" y="1034212"/>
                </a:lnTo>
                <a:lnTo>
                  <a:pt x="0" y="1034212"/>
                </a:lnTo>
                <a:lnTo>
                  <a:pt x="0" y="0"/>
                </a:lnTo>
                <a:close/>
              </a:path>
            </a:pathLst>
          </a:custGeom>
          <a:blipFill>
            <a:blip r:embed="rId5"/>
            <a:stretch>
              <a:fillRect l="0" t="0" r="0" b="0"/>
            </a:stretch>
          </a:blipFill>
        </p:spPr>
      </p:sp>
      <p:sp>
        <p:nvSpPr>
          <p:cNvPr name="Freeform 12" id="12"/>
          <p:cNvSpPr/>
          <p:nvPr/>
        </p:nvSpPr>
        <p:spPr>
          <a:xfrm flipH="false" flipV="false" rot="0">
            <a:off x="10550243" y="7193888"/>
            <a:ext cx="1567175" cy="1567175"/>
          </a:xfrm>
          <a:custGeom>
            <a:avLst/>
            <a:gdLst/>
            <a:ahLst/>
            <a:cxnLst/>
            <a:rect r="r" b="b" t="t" l="l"/>
            <a:pathLst>
              <a:path h="1567175" w="1567175">
                <a:moveTo>
                  <a:pt x="0" y="0"/>
                </a:moveTo>
                <a:lnTo>
                  <a:pt x="1567175" y="0"/>
                </a:lnTo>
                <a:lnTo>
                  <a:pt x="1567175" y="1567175"/>
                </a:lnTo>
                <a:lnTo>
                  <a:pt x="0" y="1567175"/>
                </a:lnTo>
                <a:lnTo>
                  <a:pt x="0" y="0"/>
                </a:lnTo>
                <a:close/>
              </a:path>
            </a:pathLst>
          </a:custGeom>
          <a:blipFill>
            <a:blip r:embed="rId6"/>
            <a:stretch>
              <a:fillRect l="0" t="0" r="0" b="0"/>
            </a:stretch>
          </a:blipFill>
        </p:spPr>
      </p:sp>
      <p:sp>
        <p:nvSpPr>
          <p:cNvPr name="Freeform 13" id="13"/>
          <p:cNvSpPr/>
          <p:nvPr/>
        </p:nvSpPr>
        <p:spPr>
          <a:xfrm flipH="false" flipV="false" rot="0">
            <a:off x="11878109" y="7315897"/>
            <a:ext cx="3334662" cy="1323157"/>
          </a:xfrm>
          <a:custGeom>
            <a:avLst/>
            <a:gdLst/>
            <a:ahLst/>
            <a:cxnLst/>
            <a:rect r="r" b="b" t="t" l="l"/>
            <a:pathLst>
              <a:path h="1323157" w="3334662">
                <a:moveTo>
                  <a:pt x="0" y="0"/>
                </a:moveTo>
                <a:lnTo>
                  <a:pt x="3334662" y="0"/>
                </a:lnTo>
                <a:lnTo>
                  <a:pt x="3334662" y="1323157"/>
                </a:lnTo>
                <a:lnTo>
                  <a:pt x="0" y="1323157"/>
                </a:lnTo>
                <a:lnTo>
                  <a:pt x="0" y="0"/>
                </a:lnTo>
                <a:close/>
              </a:path>
            </a:pathLst>
          </a:custGeom>
          <a:blipFill>
            <a:blip r:embed="rId7"/>
            <a:stretch>
              <a:fillRect l="0" t="0" r="0" b="0"/>
            </a:stretch>
          </a:blipFill>
        </p:spPr>
      </p:sp>
      <p:sp>
        <p:nvSpPr>
          <p:cNvPr name="TextBox 14" id="14"/>
          <p:cNvSpPr txBox="true"/>
          <p:nvPr/>
        </p:nvSpPr>
        <p:spPr>
          <a:xfrm rot="0">
            <a:off x="2129401" y="847725"/>
            <a:ext cx="7403753" cy="972820"/>
          </a:xfrm>
          <a:prstGeom prst="rect">
            <a:avLst/>
          </a:prstGeom>
        </p:spPr>
        <p:txBody>
          <a:bodyPr anchor="t" rtlCol="false" tIns="0" lIns="0" bIns="0" rIns="0">
            <a:spAutoFit/>
          </a:bodyPr>
          <a:lstStyle/>
          <a:p>
            <a:pPr algn="l">
              <a:lnSpc>
                <a:spcPts val="7279"/>
              </a:lnSpc>
            </a:pPr>
            <a:r>
              <a:rPr lang="en-US" sz="5199">
                <a:solidFill>
                  <a:srgbClr val="545454"/>
                </a:solidFill>
                <a:latin typeface="Codec Pro Bold"/>
                <a:ea typeface="Codec Pro Bold"/>
                <a:cs typeface="Codec Pro Bold"/>
                <a:sym typeface="Codec Pro Bold"/>
              </a:rPr>
              <a:t>Tools and Technologies</a:t>
            </a:r>
          </a:p>
        </p:txBody>
      </p:sp>
      <p:sp>
        <p:nvSpPr>
          <p:cNvPr name="TextBox 15" id="15"/>
          <p:cNvSpPr txBox="true"/>
          <p:nvPr/>
        </p:nvSpPr>
        <p:spPr>
          <a:xfrm rot="0">
            <a:off x="12171266" y="9389274"/>
            <a:ext cx="5456252" cy="443821"/>
          </a:xfrm>
          <a:prstGeom prst="rect">
            <a:avLst/>
          </a:prstGeom>
        </p:spPr>
        <p:txBody>
          <a:bodyPr anchor="t" rtlCol="false" tIns="0" lIns="0" bIns="0" rIns="0">
            <a:spAutoFit/>
          </a:bodyPr>
          <a:lstStyle/>
          <a:p>
            <a:pPr algn="r">
              <a:lnSpc>
                <a:spcPts val="3360"/>
              </a:lnSpc>
            </a:pPr>
            <a:r>
              <a:rPr lang="en-US" sz="2400">
                <a:solidFill>
                  <a:srgbClr val="545454"/>
                </a:solidFill>
                <a:latin typeface="Codec Pro Bold"/>
                <a:ea typeface="Codec Pro Bold"/>
                <a:cs typeface="Codec Pro Bold"/>
                <a:sym typeface="Codec Pro Bold"/>
              </a:rPr>
              <a:t>Sewwandi P B | IT21172632 | 24-25J-193</a:t>
            </a:r>
          </a:p>
        </p:txBody>
      </p:sp>
      <p:sp>
        <p:nvSpPr>
          <p:cNvPr name="TextBox 16" id="16"/>
          <p:cNvSpPr txBox="true"/>
          <p:nvPr/>
        </p:nvSpPr>
        <p:spPr>
          <a:xfrm rot="0">
            <a:off x="2671731" y="2633321"/>
            <a:ext cx="8980884" cy="815975"/>
          </a:xfrm>
          <a:prstGeom prst="rect">
            <a:avLst/>
          </a:prstGeom>
        </p:spPr>
        <p:txBody>
          <a:bodyPr anchor="t" rtlCol="false" tIns="0" lIns="0" bIns="0" rIns="0">
            <a:spAutoFit/>
          </a:bodyPr>
          <a:lstStyle/>
          <a:p>
            <a:pPr algn="l" marL="539748" indent="-269874" lvl="1">
              <a:lnSpc>
                <a:spcPts val="3249"/>
              </a:lnSpc>
              <a:buFont typeface="Arial"/>
              <a:buChar char="•"/>
            </a:pPr>
            <a:r>
              <a:rPr lang="en-US" sz="2499">
                <a:solidFill>
                  <a:srgbClr val="545454"/>
                </a:solidFill>
                <a:latin typeface="Open Sauce Bold"/>
                <a:ea typeface="Open Sauce Bold"/>
                <a:cs typeface="Open Sauce Bold"/>
                <a:sym typeface="Open Sauce Bold"/>
              </a:rPr>
              <a:t>Programming Languages:</a:t>
            </a:r>
            <a:r>
              <a:rPr lang="en-US" sz="2499">
                <a:solidFill>
                  <a:srgbClr val="545454"/>
                </a:solidFill>
                <a:latin typeface="Open Sauce"/>
                <a:ea typeface="Open Sauce"/>
                <a:cs typeface="Open Sauce"/>
                <a:sym typeface="Open Sauce"/>
              </a:rPr>
              <a:t>  Python , MERN stack , flask </a:t>
            </a:r>
          </a:p>
          <a:p>
            <a:pPr algn="l">
              <a:lnSpc>
                <a:spcPts val="3249"/>
              </a:lnSpc>
            </a:pPr>
          </a:p>
        </p:txBody>
      </p:sp>
      <p:sp>
        <p:nvSpPr>
          <p:cNvPr name="TextBox 17" id="17"/>
          <p:cNvSpPr txBox="true"/>
          <p:nvPr/>
        </p:nvSpPr>
        <p:spPr>
          <a:xfrm rot="0">
            <a:off x="2671731" y="3211317"/>
            <a:ext cx="8980884" cy="815975"/>
          </a:xfrm>
          <a:prstGeom prst="rect">
            <a:avLst/>
          </a:prstGeom>
        </p:spPr>
        <p:txBody>
          <a:bodyPr anchor="t" rtlCol="false" tIns="0" lIns="0" bIns="0" rIns="0">
            <a:spAutoFit/>
          </a:bodyPr>
          <a:lstStyle/>
          <a:p>
            <a:pPr algn="l" marL="539748" indent="-269874" lvl="1">
              <a:lnSpc>
                <a:spcPts val="3249"/>
              </a:lnSpc>
              <a:buFont typeface="Arial"/>
              <a:buChar char="•"/>
            </a:pPr>
            <a:r>
              <a:rPr lang="en-US" sz="2499">
                <a:solidFill>
                  <a:srgbClr val="545454"/>
                </a:solidFill>
                <a:latin typeface="Open Sauce Bold"/>
                <a:ea typeface="Open Sauce Bold"/>
                <a:cs typeface="Open Sauce Bold"/>
                <a:sym typeface="Open Sauce Bold"/>
              </a:rPr>
              <a:t>APIs :</a:t>
            </a:r>
            <a:r>
              <a:rPr lang="en-US" sz="2499">
                <a:solidFill>
                  <a:srgbClr val="545454"/>
                </a:solidFill>
                <a:latin typeface="Open Sauce"/>
                <a:ea typeface="Open Sauce"/>
                <a:cs typeface="Open Sauce"/>
                <a:sym typeface="Open Sauce"/>
              </a:rPr>
              <a:t> Google Maps API,  OpenWeatherMap API</a:t>
            </a:r>
          </a:p>
          <a:p>
            <a:pPr algn="l">
              <a:lnSpc>
                <a:spcPts val="3249"/>
              </a:lnSpc>
            </a:pPr>
          </a:p>
        </p:txBody>
      </p:sp>
      <p:sp>
        <p:nvSpPr>
          <p:cNvPr name="TextBox 18" id="18"/>
          <p:cNvSpPr txBox="true"/>
          <p:nvPr/>
        </p:nvSpPr>
        <p:spPr>
          <a:xfrm rot="0">
            <a:off x="2671731" y="4721225"/>
            <a:ext cx="7619415" cy="815975"/>
          </a:xfrm>
          <a:prstGeom prst="rect">
            <a:avLst/>
          </a:prstGeom>
        </p:spPr>
        <p:txBody>
          <a:bodyPr anchor="t" rtlCol="false" tIns="0" lIns="0" bIns="0" rIns="0">
            <a:spAutoFit/>
          </a:bodyPr>
          <a:lstStyle/>
          <a:p>
            <a:pPr algn="l" marL="539748" indent="-269874" lvl="1">
              <a:lnSpc>
                <a:spcPts val="3249"/>
              </a:lnSpc>
              <a:buFont typeface="Arial"/>
              <a:buChar char="•"/>
            </a:pPr>
            <a:r>
              <a:rPr lang="en-US" sz="2499">
                <a:solidFill>
                  <a:srgbClr val="545454"/>
                </a:solidFill>
                <a:latin typeface="Open Sauce Bold"/>
                <a:ea typeface="Open Sauce Bold"/>
                <a:cs typeface="Open Sauce Bold"/>
                <a:sym typeface="Open Sauce Bold"/>
              </a:rPr>
              <a:t>Data Visualization :</a:t>
            </a:r>
            <a:r>
              <a:rPr lang="en-US" sz="2499">
                <a:solidFill>
                  <a:srgbClr val="545454"/>
                </a:solidFill>
                <a:latin typeface="Open Sauce"/>
                <a:ea typeface="Open Sauce"/>
                <a:cs typeface="Open Sauce"/>
                <a:sym typeface="Open Sauce"/>
              </a:rPr>
              <a:t> Power BI </a:t>
            </a:r>
          </a:p>
          <a:p>
            <a:pPr algn="l">
              <a:lnSpc>
                <a:spcPts val="3249"/>
              </a:lnSpc>
            </a:pPr>
          </a:p>
        </p:txBody>
      </p:sp>
      <p:sp>
        <p:nvSpPr>
          <p:cNvPr name="Freeform 19" id="19"/>
          <p:cNvSpPr/>
          <p:nvPr/>
        </p:nvSpPr>
        <p:spPr>
          <a:xfrm flipH="false" flipV="false" rot="0">
            <a:off x="5339452" y="7533024"/>
            <a:ext cx="1079139" cy="1079139"/>
          </a:xfrm>
          <a:custGeom>
            <a:avLst/>
            <a:gdLst/>
            <a:ahLst/>
            <a:cxnLst/>
            <a:rect r="r" b="b" t="t" l="l"/>
            <a:pathLst>
              <a:path h="1079139" w="1079139">
                <a:moveTo>
                  <a:pt x="0" y="0"/>
                </a:moveTo>
                <a:lnTo>
                  <a:pt x="1079139" y="0"/>
                </a:lnTo>
                <a:lnTo>
                  <a:pt x="1079139" y="1079139"/>
                </a:lnTo>
                <a:lnTo>
                  <a:pt x="0" y="1079139"/>
                </a:lnTo>
                <a:lnTo>
                  <a:pt x="0" y="0"/>
                </a:lnTo>
                <a:close/>
              </a:path>
            </a:pathLst>
          </a:custGeom>
          <a:blipFill>
            <a:blip r:embed="rId8"/>
            <a:stretch>
              <a:fillRect l="0" t="0" r="0" b="0"/>
            </a:stretch>
          </a:blipFill>
        </p:spPr>
      </p:sp>
      <p:sp>
        <p:nvSpPr>
          <p:cNvPr name="TextBox 20" id="20"/>
          <p:cNvSpPr txBox="true"/>
          <p:nvPr/>
        </p:nvSpPr>
        <p:spPr>
          <a:xfrm rot="0">
            <a:off x="2654620" y="4033472"/>
            <a:ext cx="11762448" cy="406400"/>
          </a:xfrm>
          <a:prstGeom prst="rect">
            <a:avLst/>
          </a:prstGeom>
        </p:spPr>
        <p:txBody>
          <a:bodyPr anchor="t" rtlCol="false" tIns="0" lIns="0" bIns="0" rIns="0">
            <a:spAutoFit/>
          </a:bodyPr>
          <a:lstStyle/>
          <a:p>
            <a:pPr algn="l" marL="539749" indent="-269875" lvl="1">
              <a:lnSpc>
                <a:spcPts val="3249"/>
              </a:lnSpc>
              <a:buFont typeface="Arial"/>
              <a:buChar char="•"/>
            </a:pPr>
            <a:r>
              <a:rPr lang="en-US" sz="2499">
                <a:solidFill>
                  <a:srgbClr val="545454"/>
                </a:solidFill>
                <a:latin typeface="Open Sauce Bold"/>
                <a:ea typeface="Open Sauce Bold"/>
                <a:cs typeface="Open Sauce Bold"/>
                <a:sym typeface="Open Sauce Bold"/>
              </a:rPr>
              <a:t>Databases: </a:t>
            </a:r>
            <a:r>
              <a:rPr lang="en-US" sz="2499">
                <a:solidFill>
                  <a:srgbClr val="545454"/>
                </a:solidFill>
                <a:latin typeface="Open Sauce"/>
                <a:ea typeface="Open Sauce"/>
                <a:cs typeface="Open Sauce"/>
                <a:sym typeface="Open Sauce"/>
              </a:rPr>
              <a:t>Firebase for real-time data management</a:t>
            </a:r>
          </a:p>
        </p:txBody>
      </p:sp>
      <p:sp>
        <p:nvSpPr>
          <p:cNvPr name="TextBox 21" id="21"/>
          <p:cNvSpPr txBox="true"/>
          <p:nvPr/>
        </p:nvSpPr>
        <p:spPr>
          <a:xfrm rot="0">
            <a:off x="2671731" y="5608272"/>
            <a:ext cx="11762448" cy="406400"/>
          </a:xfrm>
          <a:prstGeom prst="rect">
            <a:avLst/>
          </a:prstGeom>
        </p:spPr>
        <p:txBody>
          <a:bodyPr anchor="t" rtlCol="false" tIns="0" lIns="0" bIns="0" rIns="0">
            <a:spAutoFit/>
          </a:bodyPr>
          <a:lstStyle/>
          <a:p>
            <a:pPr algn="l" marL="539749" indent="-269875" lvl="1">
              <a:lnSpc>
                <a:spcPts val="3249"/>
              </a:lnSpc>
              <a:buFont typeface="Arial"/>
              <a:buChar char="•"/>
            </a:pPr>
            <a:r>
              <a:rPr lang="en-US" sz="2499">
                <a:solidFill>
                  <a:srgbClr val="545454"/>
                </a:solidFill>
                <a:latin typeface="Open Sauce Bold"/>
                <a:ea typeface="Open Sauce Bold"/>
                <a:cs typeface="Open Sauce Bold"/>
                <a:sym typeface="Open Sauce Bold"/>
              </a:rPr>
              <a:t>Data Scraping Tools:</a:t>
            </a:r>
            <a:r>
              <a:rPr lang="en-US" sz="2499">
                <a:solidFill>
                  <a:srgbClr val="545454"/>
                </a:solidFill>
                <a:latin typeface="Open Sauce"/>
                <a:ea typeface="Open Sauce"/>
                <a:cs typeface="Open Sauce"/>
                <a:sym typeface="Open Sauce"/>
              </a:rPr>
              <a:t> BeautifulSoup/Scrap</a:t>
            </a:r>
          </a:p>
        </p:txBody>
      </p:sp>
      <p:sp>
        <p:nvSpPr>
          <p:cNvPr name="TextBox 22" id="22"/>
          <p:cNvSpPr txBox="true"/>
          <p:nvPr/>
        </p:nvSpPr>
        <p:spPr>
          <a:xfrm rot="0">
            <a:off x="2671731" y="6433772"/>
            <a:ext cx="11762448" cy="406400"/>
          </a:xfrm>
          <a:prstGeom prst="rect">
            <a:avLst/>
          </a:prstGeom>
        </p:spPr>
        <p:txBody>
          <a:bodyPr anchor="t" rtlCol="false" tIns="0" lIns="0" bIns="0" rIns="0">
            <a:spAutoFit/>
          </a:bodyPr>
          <a:lstStyle/>
          <a:p>
            <a:pPr algn="l" marL="539749" indent="-269875" lvl="1">
              <a:lnSpc>
                <a:spcPts val="3249"/>
              </a:lnSpc>
              <a:buFont typeface="Arial"/>
              <a:buChar char="•"/>
            </a:pPr>
            <a:r>
              <a:rPr lang="en-US" sz="2499">
                <a:solidFill>
                  <a:srgbClr val="545454"/>
                </a:solidFill>
                <a:latin typeface="Open Sauce Bold"/>
                <a:ea typeface="Open Sauce Bold"/>
                <a:cs typeface="Open Sauce Bold"/>
                <a:sym typeface="Open Sauce Bold"/>
              </a:rPr>
              <a:t>Version Control :</a:t>
            </a:r>
            <a:r>
              <a:rPr lang="en-US" sz="2499">
                <a:solidFill>
                  <a:srgbClr val="545454"/>
                </a:solidFill>
                <a:latin typeface="Open Sauce"/>
                <a:ea typeface="Open Sauce"/>
                <a:cs typeface="Open Sauce"/>
                <a:sym typeface="Open Sauce"/>
              </a:rPr>
              <a:t> Git/GitHub</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2129401" y="847725"/>
            <a:ext cx="11045071" cy="972820"/>
          </a:xfrm>
          <a:prstGeom prst="rect">
            <a:avLst/>
          </a:prstGeom>
        </p:spPr>
        <p:txBody>
          <a:bodyPr anchor="t" rtlCol="false" tIns="0" lIns="0" bIns="0" rIns="0">
            <a:spAutoFit/>
          </a:bodyPr>
          <a:lstStyle/>
          <a:p>
            <a:pPr algn="l">
              <a:lnSpc>
                <a:spcPts val="7279"/>
              </a:lnSpc>
            </a:pPr>
            <a:r>
              <a:rPr lang="en-US" sz="5199">
                <a:solidFill>
                  <a:srgbClr val="545454"/>
                </a:solidFill>
                <a:latin typeface="Codec Pro Bold"/>
                <a:ea typeface="Codec Pro Bold"/>
                <a:cs typeface="Codec Pro Bold"/>
                <a:sym typeface="Codec Pro Bold"/>
              </a:rPr>
              <a:t>PROJECT TIMELINE - GANTT CHART</a:t>
            </a:r>
          </a:p>
        </p:txBody>
      </p:sp>
      <p:sp>
        <p:nvSpPr>
          <p:cNvPr name="Freeform 9" id="9"/>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10" id="10"/>
          <p:cNvSpPr/>
          <p:nvPr/>
        </p:nvSpPr>
        <p:spPr>
          <a:xfrm flipH="false" flipV="false" rot="0">
            <a:off x="1953387" y="2313075"/>
            <a:ext cx="15570442" cy="6251768"/>
          </a:xfrm>
          <a:custGeom>
            <a:avLst/>
            <a:gdLst/>
            <a:ahLst/>
            <a:cxnLst/>
            <a:rect r="r" b="b" t="t" l="l"/>
            <a:pathLst>
              <a:path h="6251768" w="15570442">
                <a:moveTo>
                  <a:pt x="0" y="0"/>
                </a:moveTo>
                <a:lnTo>
                  <a:pt x="15570442" y="0"/>
                </a:lnTo>
                <a:lnTo>
                  <a:pt x="15570442" y="6251769"/>
                </a:lnTo>
                <a:lnTo>
                  <a:pt x="0" y="6251769"/>
                </a:lnTo>
                <a:lnTo>
                  <a:pt x="0" y="0"/>
                </a:lnTo>
                <a:close/>
              </a:path>
            </a:pathLst>
          </a:custGeom>
          <a:blipFill>
            <a:blip r:embed="rId3"/>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11220679" y="9389274"/>
            <a:ext cx="6406839" cy="443821"/>
          </a:xfrm>
          <a:prstGeom prst="rect">
            <a:avLst/>
          </a:prstGeom>
        </p:spPr>
        <p:txBody>
          <a:bodyPr anchor="t" rtlCol="false" tIns="0" lIns="0" bIns="0" rIns="0">
            <a:spAutoFit/>
          </a:bodyPr>
          <a:lstStyle/>
          <a:p>
            <a:pPr algn="r">
              <a:lnSpc>
                <a:spcPts val="3360"/>
              </a:lnSpc>
            </a:pPr>
            <a:r>
              <a:rPr lang="en-US" sz="2400">
                <a:solidFill>
                  <a:srgbClr val="545454"/>
                </a:solidFill>
                <a:latin typeface="Codec Pro Bold"/>
                <a:ea typeface="Codec Pro Bold"/>
                <a:cs typeface="Codec Pro Bold"/>
                <a:sym typeface="Codec Pro Bold"/>
              </a:rPr>
              <a:t>Priyankara S A D S A | IT21172632 | 24-25J-193</a:t>
            </a:r>
          </a:p>
        </p:txBody>
      </p:sp>
      <p:sp>
        <p:nvSpPr>
          <p:cNvPr name="Freeform 9" id="9"/>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10" id="10"/>
          <p:cNvSpPr txBox="true"/>
          <p:nvPr/>
        </p:nvSpPr>
        <p:spPr>
          <a:xfrm rot="0">
            <a:off x="1749023" y="232043"/>
            <a:ext cx="3538176" cy="979602"/>
          </a:xfrm>
          <a:prstGeom prst="rect">
            <a:avLst/>
          </a:prstGeom>
        </p:spPr>
        <p:txBody>
          <a:bodyPr anchor="t" rtlCol="false" tIns="0" lIns="0" bIns="0" rIns="0">
            <a:spAutoFit/>
          </a:bodyPr>
          <a:lstStyle/>
          <a:p>
            <a:pPr algn="l">
              <a:lnSpc>
                <a:spcPts val="7279"/>
              </a:lnSpc>
            </a:pPr>
            <a:r>
              <a:rPr lang="en-US" sz="5199">
                <a:solidFill>
                  <a:srgbClr val="545454"/>
                </a:solidFill>
                <a:latin typeface="Codec Pro Bold"/>
                <a:ea typeface="Codec Pro Bold"/>
                <a:cs typeface="Codec Pro Bold"/>
                <a:sym typeface="Codec Pro Bold"/>
              </a:rPr>
              <a:t>References</a:t>
            </a:r>
          </a:p>
        </p:txBody>
      </p:sp>
      <p:sp>
        <p:nvSpPr>
          <p:cNvPr name="TextBox 11" id="11"/>
          <p:cNvSpPr txBox="true"/>
          <p:nvPr/>
        </p:nvSpPr>
        <p:spPr>
          <a:xfrm rot="0">
            <a:off x="1749023" y="1845100"/>
            <a:ext cx="16187333" cy="9942600"/>
          </a:xfrm>
          <a:prstGeom prst="rect">
            <a:avLst/>
          </a:prstGeom>
        </p:spPr>
        <p:txBody>
          <a:bodyPr anchor="t" rtlCol="false" tIns="0" lIns="0" bIns="0" rIns="0">
            <a:spAutoFit/>
          </a:bodyPr>
          <a:lstStyle/>
          <a:p>
            <a:pPr algn="l">
              <a:lnSpc>
                <a:spcPts val="2707"/>
              </a:lnSpc>
            </a:pPr>
            <a:r>
              <a:rPr lang="en-US" sz="1934">
                <a:solidFill>
                  <a:srgbClr val="000000"/>
                </a:solidFill>
                <a:latin typeface="Canva Sans Bold"/>
                <a:ea typeface="Canva Sans Bold"/>
                <a:cs typeface="Canva Sans Bold"/>
                <a:sym typeface="Canva Sans Bold"/>
              </a:rPr>
              <a:t>[1] R. Gamage, A. Sangeeth, J. L. Wijekoon, H. Rajapaksa, G. Hemachandra, and D. Nawinna, "Smart Agriculture Prediction System for Vegetables Grown in Sri Lanka," in *Proc. IEEE IEMCON 2021*, Vancouver, BC, Canada, Oct. 2021, pp. 1-7. [Online]. Available: https://www.researchgate.net/publication/356826715_Smart_Agriculture_Prediction_System_for_Vegetables_Grown_in_Sri_Lanka. DOI: 10.1109/IEMCON53756.2021.9623259</a:t>
            </a:r>
          </a:p>
          <a:p>
            <a:pPr algn="l">
              <a:lnSpc>
                <a:spcPts val="2707"/>
              </a:lnSpc>
            </a:pPr>
          </a:p>
          <a:p>
            <a:pPr algn="l">
              <a:lnSpc>
                <a:spcPts val="2707"/>
              </a:lnSpc>
            </a:pPr>
            <a:r>
              <a:rPr lang="en-US" sz="1934">
                <a:solidFill>
                  <a:srgbClr val="000000"/>
                </a:solidFill>
                <a:latin typeface="Canva Sans Bold"/>
                <a:ea typeface="Canva Sans Bold"/>
                <a:cs typeface="Canva Sans Bold"/>
                <a:sym typeface="Canva Sans Bold"/>
              </a:rPr>
              <a:t>[2] S. M. T. A. Rathnayake, S. Munasinghe, Y. A. Dilhara, R. M. I. D. Rathnayake, and N. Jayasuriya, "Packing and Transporting Procedures Used by Sri Lankan Farmers to Reduce Post-Harvest Losses," in *Proc. 7th CIPM International Research Symposium*, Sri Lanka, June 2023, pp. 606-612. [Online]. Available: https://www.researchgate.net/publication/371377929_Packing_and_Transporting_Procedures_Used_by_Sri_Lankan_Farmers_to_Reduce_Post-Harvest_Losses</a:t>
            </a:r>
          </a:p>
          <a:p>
            <a:pPr algn="l">
              <a:lnSpc>
                <a:spcPts val="2707"/>
              </a:lnSpc>
            </a:pPr>
          </a:p>
          <a:p>
            <a:pPr algn="l">
              <a:lnSpc>
                <a:spcPts val="2707"/>
              </a:lnSpc>
            </a:pPr>
            <a:r>
              <a:rPr lang="en-US" sz="1934">
                <a:solidFill>
                  <a:srgbClr val="000000"/>
                </a:solidFill>
                <a:latin typeface="Canva Sans Bold"/>
                <a:ea typeface="Canva Sans Bold"/>
                <a:cs typeface="Canva Sans Bold"/>
                <a:sym typeface="Canva Sans Bold"/>
              </a:rPr>
              <a:t>[1] K. G. L. R. Jayathunge, W. M. C. B. Wasala, H. M. A. P. Rathnayake, C. R. Gunawardane, H. C. Samarakoon, M. D. Fernando, and K. B. Palipane, "Evaluation of Different Types of Packages for Handling and Transportation of Vegetables," *Sri Lanka Journal of Agricultural Sciences*, vol. 2, no. 1, pp. 1-37, Feb. 2004. [Online]. Available: https://www.researchgate.net/publication/304616896_EVALUATION_OF_DIFFERENT_TYPES_OF_PACKAGES_FOR_HANDLING_AND_TRANSPORTATION_OF_VEGETABLES</a:t>
            </a:r>
          </a:p>
          <a:p>
            <a:pPr algn="l">
              <a:lnSpc>
                <a:spcPts val="2707"/>
              </a:lnSpc>
            </a:pPr>
          </a:p>
          <a:p>
            <a:pPr algn="l">
              <a:lnSpc>
                <a:spcPts val="2707"/>
              </a:lnSpc>
            </a:pPr>
            <a:r>
              <a:rPr lang="en-US" sz="1934">
                <a:solidFill>
                  <a:srgbClr val="000000"/>
                </a:solidFill>
                <a:latin typeface="Canva Sans Bold"/>
                <a:ea typeface="Canva Sans Bold"/>
                <a:cs typeface="Canva Sans Bold"/>
                <a:sym typeface="Canva Sans Bold"/>
              </a:rPr>
              <a:t>[1] V. Jadhav, B. V. Chinnappa Reddy, and G. M. Gaddi, "Application of ARIMA Model for Forecasting Agricultural Prices," *Journal of Agricultural Science and Technology*, vol. 19, pp. 981-992, Jan. 2017. [Online]. Available: https://www.researchgate.net/publication/319245302_Application_of_ARIMA_model_for_forecasting_agricultural_prices</a:t>
            </a:r>
          </a:p>
          <a:p>
            <a:pPr algn="l">
              <a:lnSpc>
                <a:spcPts val="2707"/>
              </a:lnSpc>
            </a:pPr>
          </a:p>
          <a:p>
            <a:pPr algn="l">
              <a:lnSpc>
                <a:spcPts val="2707"/>
              </a:lnSpc>
            </a:pPr>
          </a:p>
          <a:p>
            <a:pPr algn="l">
              <a:lnSpc>
                <a:spcPts val="2707"/>
              </a:lnSpc>
            </a:pPr>
          </a:p>
          <a:p>
            <a:pPr algn="l">
              <a:lnSpc>
                <a:spcPts val="2707"/>
              </a:lnSpc>
            </a:pPr>
          </a:p>
          <a:p>
            <a:pPr algn="l">
              <a:lnSpc>
                <a:spcPts val="2707"/>
              </a:lnSpc>
            </a:pPr>
          </a:p>
          <a:p>
            <a:pPr algn="l">
              <a:lnSpc>
                <a:spcPts val="2707"/>
              </a:lnSpc>
            </a:pPr>
          </a:p>
          <a:p>
            <a:pPr algn="l">
              <a:lnSpc>
                <a:spcPts val="2707"/>
              </a:lnSpc>
            </a:pPr>
          </a:p>
          <a:p>
            <a:pPr algn="l">
              <a:lnSpc>
                <a:spcPts val="2707"/>
              </a:lnSpc>
            </a:pPr>
          </a:p>
          <a:p>
            <a:pPr algn="just">
              <a:lnSpc>
                <a:spcPts val="2707"/>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2129401" y="2723848"/>
            <a:ext cx="2322821" cy="232282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1633" r="-14645" b="-70334"/>
              </a:stretch>
            </a:blipFill>
            <a:ln w="38100" cap="sq">
              <a:solidFill>
                <a:srgbClr val="1C5739"/>
              </a:solidFill>
              <a:prstDash val="solid"/>
              <a:miter/>
            </a:ln>
          </p:spPr>
        </p:sp>
      </p:grpSp>
      <p:grpSp>
        <p:nvGrpSpPr>
          <p:cNvPr name="Group 10" id="10"/>
          <p:cNvGrpSpPr/>
          <p:nvPr/>
        </p:nvGrpSpPr>
        <p:grpSpPr>
          <a:xfrm rot="0">
            <a:off x="15602250" y="1827327"/>
            <a:ext cx="1657050" cy="165705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a:ln w="38100" cap="sq">
              <a:solidFill>
                <a:srgbClr val="1C5739"/>
              </a:solidFill>
              <a:prstDash val="solid"/>
              <a:miter/>
            </a:ln>
          </p:spPr>
        </p:sp>
      </p:grpSp>
      <p:grpSp>
        <p:nvGrpSpPr>
          <p:cNvPr name="Group 12" id="12"/>
          <p:cNvGrpSpPr/>
          <p:nvPr/>
        </p:nvGrpSpPr>
        <p:grpSpPr>
          <a:xfrm rot="0">
            <a:off x="15602250" y="5542658"/>
            <a:ext cx="1657050" cy="165705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6590" r="0" b="-28696"/>
              </a:stretch>
            </a:blipFill>
            <a:ln w="38100" cap="sq">
              <a:solidFill>
                <a:srgbClr val="1C5739"/>
              </a:solidFill>
              <a:prstDash val="solid"/>
              <a:miter/>
            </a:ln>
          </p:spPr>
        </p:sp>
      </p:grpSp>
      <p:grpSp>
        <p:nvGrpSpPr>
          <p:cNvPr name="Group 14" id="14"/>
          <p:cNvGrpSpPr/>
          <p:nvPr/>
        </p:nvGrpSpPr>
        <p:grpSpPr>
          <a:xfrm rot="0">
            <a:off x="2129401" y="5541362"/>
            <a:ext cx="2322821" cy="232282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0" r="-13942" b="-13942"/>
              </a:stretch>
            </a:blipFill>
            <a:ln w="38100" cap="sq">
              <a:solidFill>
                <a:srgbClr val="1C5739"/>
              </a:solidFill>
              <a:prstDash val="solid"/>
              <a:miter/>
            </a:ln>
          </p:spPr>
        </p:sp>
      </p:grpSp>
      <p:grpSp>
        <p:nvGrpSpPr>
          <p:cNvPr name="Group 16" id="16"/>
          <p:cNvGrpSpPr/>
          <p:nvPr/>
        </p:nvGrpSpPr>
        <p:grpSpPr>
          <a:xfrm rot="0">
            <a:off x="15602250" y="3684993"/>
            <a:ext cx="1657050" cy="165705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0" t="0" r="0" b="0"/>
              </a:stretch>
            </a:blipFill>
            <a:ln w="38100" cap="sq">
              <a:solidFill>
                <a:srgbClr val="1C5739"/>
              </a:solidFill>
              <a:prstDash val="solid"/>
              <a:miter/>
            </a:ln>
          </p:spPr>
        </p:sp>
      </p:grpSp>
      <p:grpSp>
        <p:nvGrpSpPr>
          <p:cNvPr name="Group 18" id="18"/>
          <p:cNvGrpSpPr/>
          <p:nvPr/>
        </p:nvGrpSpPr>
        <p:grpSpPr>
          <a:xfrm rot="0">
            <a:off x="15602250" y="7400324"/>
            <a:ext cx="1657050" cy="165705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706" t="0" r="-706" b="-30435"/>
              </a:stretch>
            </a:blipFill>
            <a:ln w="38100" cap="sq">
              <a:solidFill>
                <a:srgbClr val="1C5739"/>
              </a:solidFill>
              <a:prstDash val="solid"/>
              <a:miter/>
            </a:ln>
          </p:spPr>
        </p:sp>
      </p:grpSp>
      <p:grpSp>
        <p:nvGrpSpPr>
          <p:cNvPr name="Group 20" id="20"/>
          <p:cNvGrpSpPr/>
          <p:nvPr/>
        </p:nvGrpSpPr>
        <p:grpSpPr>
          <a:xfrm rot="0">
            <a:off x="1749023" y="9057374"/>
            <a:ext cx="12533797" cy="835251"/>
            <a:chOff x="0" y="0"/>
            <a:chExt cx="16711730" cy="1113667"/>
          </a:xfrm>
        </p:grpSpPr>
        <p:sp>
          <p:nvSpPr>
            <p:cNvPr name="Freeform 21" id="21"/>
            <p:cNvSpPr/>
            <p:nvPr/>
          </p:nvSpPr>
          <p:spPr>
            <a:xfrm flipH="false" flipV="false" rot="0">
              <a:off x="0" y="0"/>
              <a:ext cx="4118297" cy="1113667"/>
            </a:xfrm>
            <a:custGeom>
              <a:avLst/>
              <a:gdLst/>
              <a:ahLst/>
              <a:cxnLst/>
              <a:rect r="r" b="b" t="t" l="l"/>
              <a:pathLst>
                <a:path h="1113667" w="4118297">
                  <a:moveTo>
                    <a:pt x="0" y="0"/>
                  </a:moveTo>
                  <a:lnTo>
                    <a:pt x="4118297" y="0"/>
                  </a:lnTo>
                  <a:lnTo>
                    <a:pt x="4118297" y="1113667"/>
                  </a:lnTo>
                  <a:lnTo>
                    <a:pt x="0" y="1113667"/>
                  </a:lnTo>
                  <a:lnTo>
                    <a:pt x="0" y="0"/>
                  </a:lnTo>
                  <a:close/>
                </a:path>
              </a:pathLst>
            </a:custGeom>
            <a:blipFill>
              <a:blip r:embed="rId8"/>
              <a:stretch>
                <a:fillRect l="0" t="0" r="0" b="0"/>
              </a:stretch>
            </a:blipFill>
          </p:spPr>
        </p:sp>
        <p:sp>
          <p:nvSpPr>
            <p:cNvPr name="TextBox 22" id="22"/>
            <p:cNvSpPr txBox="true"/>
            <p:nvPr/>
          </p:nvSpPr>
          <p:spPr>
            <a:xfrm rot="0">
              <a:off x="4665491" y="189805"/>
              <a:ext cx="12046238" cy="638808"/>
            </a:xfrm>
            <a:prstGeom prst="rect">
              <a:avLst/>
            </a:prstGeom>
          </p:spPr>
          <p:txBody>
            <a:bodyPr anchor="t" rtlCol="false" tIns="0" lIns="0" bIns="0" rIns="0">
              <a:spAutoFit/>
            </a:bodyPr>
            <a:lstStyle/>
            <a:p>
              <a:pPr algn="l">
                <a:lnSpc>
                  <a:spcPts val="3780"/>
                </a:lnSpc>
              </a:pPr>
              <a:r>
                <a:rPr lang="en-US" sz="2700" spc="35">
                  <a:solidFill>
                    <a:srgbClr val="545454"/>
                  </a:solidFill>
                  <a:latin typeface="Codec Pro Bold"/>
                  <a:ea typeface="Codec Pro Bold"/>
                  <a:cs typeface="Codec Pro Bold"/>
                  <a:sym typeface="Codec Pro Bold"/>
                </a:rPr>
                <a:t>Sri Lanka Institute of Information Technology</a:t>
              </a:r>
            </a:p>
          </p:txBody>
        </p:sp>
      </p:grpSp>
      <p:grpSp>
        <p:nvGrpSpPr>
          <p:cNvPr name="Group 23" id="23"/>
          <p:cNvGrpSpPr/>
          <p:nvPr/>
        </p:nvGrpSpPr>
        <p:grpSpPr>
          <a:xfrm rot="0">
            <a:off x="9831079" y="2476421"/>
            <a:ext cx="91949" cy="5953354"/>
            <a:chOff x="0" y="0"/>
            <a:chExt cx="21947" cy="1420982"/>
          </a:xfrm>
        </p:grpSpPr>
        <p:sp>
          <p:nvSpPr>
            <p:cNvPr name="Freeform 24" id="24"/>
            <p:cNvSpPr/>
            <p:nvPr/>
          </p:nvSpPr>
          <p:spPr>
            <a:xfrm flipH="false" flipV="false" rot="0">
              <a:off x="0" y="0"/>
              <a:ext cx="21947" cy="1420982"/>
            </a:xfrm>
            <a:custGeom>
              <a:avLst/>
              <a:gdLst/>
              <a:ahLst/>
              <a:cxnLst/>
              <a:rect r="r" b="b" t="t" l="l"/>
              <a:pathLst>
                <a:path h="1420982" w="21947">
                  <a:moveTo>
                    <a:pt x="10973" y="0"/>
                  </a:moveTo>
                  <a:lnTo>
                    <a:pt x="10973" y="0"/>
                  </a:lnTo>
                  <a:cubicBezTo>
                    <a:pt x="13884" y="0"/>
                    <a:pt x="16675" y="1156"/>
                    <a:pt x="18733" y="3214"/>
                  </a:cubicBezTo>
                  <a:cubicBezTo>
                    <a:pt x="20791" y="5272"/>
                    <a:pt x="21947" y="8063"/>
                    <a:pt x="21947" y="10973"/>
                  </a:cubicBezTo>
                  <a:lnTo>
                    <a:pt x="21947" y="1410009"/>
                  </a:lnTo>
                  <a:cubicBezTo>
                    <a:pt x="21947" y="1416069"/>
                    <a:pt x="17034" y="1420982"/>
                    <a:pt x="10973" y="1420982"/>
                  </a:cubicBezTo>
                  <a:lnTo>
                    <a:pt x="10973" y="1420982"/>
                  </a:lnTo>
                  <a:cubicBezTo>
                    <a:pt x="4913" y="1420982"/>
                    <a:pt x="0" y="1416069"/>
                    <a:pt x="0" y="1410009"/>
                  </a:cubicBezTo>
                  <a:lnTo>
                    <a:pt x="0" y="10973"/>
                  </a:lnTo>
                  <a:cubicBezTo>
                    <a:pt x="0" y="4913"/>
                    <a:pt x="4913" y="0"/>
                    <a:pt x="10973" y="0"/>
                  </a:cubicBezTo>
                  <a:close/>
                </a:path>
              </a:pathLst>
            </a:custGeom>
            <a:solidFill>
              <a:srgbClr val="1C5739">
                <a:alpha val="60000"/>
              </a:srgbClr>
            </a:solidFill>
            <a:ln w="38100" cap="rnd">
              <a:solidFill>
                <a:srgbClr val="1C5739">
                  <a:alpha val="60000"/>
                </a:srgbClr>
              </a:solidFill>
              <a:prstDash val="solid"/>
              <a:round/>
            </a:ln>
          </p:spPr>
        </p:sp>
        <p:sp>
          <p:nvSpPr>
            <p:cNvPr name="TextBox 25" id="25"/>
            <p:cNvSpPr txBox="true"/>
            <p:nvPr/>
          </p:nvSpPr>
          <p:spPr>
            <a:xfrm>
              <a:off x="0" y="-19050"/>
              <a:ext cx="21947" cy="1440032"/>
            </a:xfrm>
            <a:prstGeom prst="rect">
              <a:avLst/>
            </a:prstGeom>
          </p:spPr>
          <p:txBody>
            <a:bodyPr anchor="ctr" rtlCol="false" tIns="50800" lIns="50800" bIns="50800" rIns="50800"/>
            <a:lstStyle/>
            <a:p>
              <a:pPr algn="ctr">
                <a:lnSpc>
                  <a:spcPts val="2859"/>
                </a:lnSpc>
              </a:pPr>
            </a:p>
          </p:txBody>
        </p:sp>
      </p:grpSp>
      <p:sp>
        <p:nvSpPr>
          <p:cNvPr name="TextBox 26" id="26"/>
          <p:cNvSpPr txBox="true"/>
          <p:nvPr/>
        </p:nvSpPr>
        <p:spPr>
          <a:xfrm rot="0">
            <a:off x="2129401" y="847725"/>
            <a:ext cx="6195715" cy="979602"/>
          </a:xfrm>
          <a:prstGeom prst="rect">
            <a:avLst/>
          </a:prstGeom>
        </p:spPr>
        <p:txBody>
          <a:bodyPr anchor="t" rtlCol="false" tIns="0" lIns="0" bIns="0" rIns="0">
            <a:spAutoFit/>
          </a:bodyPr>
          <a:lstStyle/>
          <a:p>
            <a:pPr algn="ctr">
              <a:lnSpc>
                <a:spcPts val="7279"/>
              </a:lnSpc>
            </a:pPr>
            <a:r>
              <a:rPr lang="en-US" sz="5199">
                <a:solidFill>
                  <a:srgbClr val="545454"/>
                </a:solidFill>
                <a:latin typeface="Codec Pro Bold"/>
                <a:ea typeface="Codec Pro Bold"/>
                <a:cs typeface="Codec Pro Bold"/>
                <a:sym typeface="Codec Pro Bold"/>
              </a:rPr>
              <a:t>Our Team Members</a:t>
            </a:r>
          </a:p>
        </p:txBody>
      </p:sp>
      <p:sp>
        <p:nvSpPr>
          <p:cNvPr name="TextBox 27" id="27"/>
          <p:cNvSpPr txBox="true"/>
          <p:nvPr/>
        </p:nvSpPr>
        <p:spPr>
          <a:xfrm rot="0">
            <a:off x="4729545" y="6582711"/>
            <a:ext cx="4162510" cy="1018539"/>
          </a:xfrm>
          <a:prstGeom prst="rect">
            <a:avLst/>
          </a:prstGeom>
        </p:spPr>
        <p:txBody>
          <a:bodyPr anchor="t" rtlCol="false" tIns="0" lIns="0" bIns="0" rIns="0">
            <a:spAutoFit/>
          </a:bodyPr>
          <a:lstStyle/>
          <a:p>
            <a:pPr algn="just">
              <a:lnSpc>
                <a:spcPts val="2660"/>
              </a:lnSpc>
            </a:pPr>
            <a:r>
              <a:rPr lang="en-US" sz="1900">
                <a:solidFill>
                  <a:srgbClr val="545454"/>
                </a:solidFill>
                <a:latin typeface="Codec Pro"/>
                <a:ea typeface="Codec Pro"/>
                <a:cs typeface="Codec Pro"/>
                <a:sym typeface="Codec Pro"/>
              </a:rPr>
              <a:t>Lecturer in IM and Digital Marketing,</a:t>
            </a:r>
          </a:p>
          <a:p>
            <a:pPr algn="just">
              <a:lnSpc>
                <a:spcPts val="2660"/>
              </a:lnSpc>
            </a:pPr>
            <a:r>
              <a:rPr lang="en-US" sz="1900">
                <a:solidFill>
                  <a:srgbClr val="545454"/>
                </a:solidFill>
                <a:latin typeface="Codec Pro"/>
                <a:ea typeface="Codec Pro"/>
                <a:cs typeface="Codec Pro"/>
                <a:sym typeface="Codec Pro"/>
              </a:rPr>
              <a:t>Department of CS and SE,</a:t>
            </a:r>
          </a:p>
          <a:p>
            <a:pPr algn="just">
              <a:lnSpc>
                <a:spcPts val="2660"/>
              </a:lnSpc>
            </a:pPr>
            <a:r>
              <a:rPr lang="en-US" sz="1900">
                <a:solidFill>
                  <a:srgbClr val="545454"/>
                </a:solidFill>
                <a:latin typeface="Codec Pro"/>
                <a:ea typeface="Codec Pro"/>
                <a:cs typeface="Codec Pro"/>
                <a:sym typeface="Codec Pro"/>
              </a:rPr>
              <a:t>Faculty of Computing | SLIIT</a:t>
            </a:r>
          </a:p>
        </p:txBody>
      </p:sp>
      <p:sp>
        <p:nvSpPr>
          <p:cNvPr name="TextBox 28" id="28"/>
          <p:cNvSpPr txBox="true"/>
          <p:nvPr/>
        </p:nvSpPr>
        <p:spPr>
          <a:xfrm rot="0">
            <a:off x="4729545" y="5877321"/>
            <a:ext cx="5034859" cy="739732"/>
          </a:xfrm>
          <a:prstGeom prst="rect">
            <a:avLst/>
          </a:prstGeom>
        </p:spPr>
        <p:txBody>
          <a:bodyPr anchor="t" rtlCol="false" tIns="0" lIns="0" bIns="0" rIns="0">
            <a:spAutoFit/>
          </a:bodyPr>
          <a:lstStyle/>
          <a:p>
            <a:pPr algn="l">
              <a:lnSpc>
                <a:spcPts val="2800"/>
              </a:lnSpc>
            </a:pPr>
            <a:r>
              <a:rPr lang="en-US" sz="2000">
                <a:solidFill>
                  <a:srgbClr val="545454"/>
                </a:solidFill>
                <a:latin typeface="Codec Pro Bold"/>
                <a:ea typeface="Codec Pro Bold"/>
                <a:cs typeface="Codec Pro Bold"/>
                <a:sym typeface="Codec Pro Bold"/>
              </a:rPr>
              <a:t>Didula Chamara  Thanweera Arachchi</a:t>
            </a:r>
          </a:p>
          <a:p>
            <a:pPr algn="l">
              <a:lnSpc>
                <a:spcPts val="2800"/>
              </a:lnSpc>
            </a:pPr>
            <a:r>
              <a:rPr lang="en-US" sz="2000">
                <a:solidFill>
                  <a:srgbClr val="545454"/>
                </a:solidFill>
                <a:latin typeface="Codec Pro Bold"/>
                <a:ea typeface="Codec Pro Bold"/>
                <a:cs typeface="Codec Pro Bold"/>
                <a:sym typeface="Codec Pro Bold"/>
              </a:rPr>
              <a:t>Co-Supervisor</a:t>
            </a:r>
          </a:p>
        </p:txBody>
      </p:sp>
      <p:sp>
        <p:nvSpPr>
          <p:cNvPr name="TextBox 29" id="29"/>
          <p:cNvSpPr txBox="true"/>
          <p:nvPr/>
        </p:nvSpPr>
        <p:spPr>
          <a:xfrm rot="0">
            <a:off x="4729545" y="3695905"/>
            <a:ext cx="5034859" cy="1018539"/>
          </a:xfrm>
          <a:prstGeom prst="rect">
            <a:avLst/>
          </a:prstGeom>
        </p:spPr>
        <p:txBody>
          <a:bodyPr anchor="t" rtlCol="false" tIns="0" lIns="0" bIns="0" rIns="0">
            <a:spAutoFit/>
          </a:bodyPr>
          <a:lstStyle/>
          <a:p>
            <a:pPr algn="just">
              <a:lnSpc>
                <a:spcPts val="2660"/>
              </a:lnSpc>
            </a:pPr>
            <a:r>
              <a:rPr lang="en-US" sz="1900">
                <a:solidFill>
                  <a:srgbClr val="545454"/>
                </a:solidFill>
                <a:latin typeface="Codec Pro"/>
                <a:ea typeface="Codec Pro"/>
                <a:cs typeface="Codec Pro"/>
                <a:sym typeface="Codec Pro"/>
              </a:rPr>
              <a:t>Dean - Faculty of Computing</a:t>
            </a:r>
          </a:p>
          <a:p>
            <a:pPr algn="l">
              <a:lnSpc>
                <a:spcPts val="2660"/>
              </a:lnSpc>
            </a:pPr>
            <a:r>
              <a:rPr lang="en-US" sz="1900">
                <a:solidFill>
                  <a:srgbClr val="545454"/>
                </a:solidFill>
                <a:latin typeface="Codec Pro"/>
                <a:ea typeface="Codec Pro"/>
                <a:cs typeface="Codec Pro"/>
                <a:sym typeface="Codec Pro"/>
              </a:rPr>
              <a:t>Professor / Computer System Engineering</a:t>
            </a:r>
          </a:p>
          <a:p>
            <a:pPr algn="l">
              <a:lnSpc>
                <a:spcPts val="2660"/>
              </a:lnSpc>
            </a:pPr>
            <a:r>
              <a:rPr lang="en-US" sz="1900">
                <a:solidFill>
                  <a:srgbClr val="545454"/>
                </a:solidFill>
                <a:latin typeface="Codec Pro"/>
                <a:ea typeface="Codec Pro"/>
                <a:cs typeface="Codec Pro"/>
                <a:sym typeface="Codec Pro"/>
              </a:rPr>
              <a:t>SLIIT</a:t>
            </a:r>
          </a:p>
        </p:txBody>
      </p:sp>
      <p:sp>
        <p:nvSpPr>
          <p:cNvPr name="TextBox 30" id="30"/>
          <p:cNvSpPr txBox="true"/>
          <p:nvPr/>
        </p:nvSpPr>
        <p:spPr>
          <a:xfrm rot="0">
            <a:off x="4729545" y="2994252"/>
            <a:ext cx="5034859" cy="739732"/>
          </a:xfrm>
          <a:prstGeom prst="rect">
            <a:avLst/>
          </a:prstGeom>
        </p:spPr>
        <p:txBody>
          <a:bodyPr anchor="t" rtlCol="false" tIns="0" lIns="0" bIns="0" rIns="0">
            <a:spAutoFit/>
          </a:bodyPr>
          <a:lstStyle/>
          <a:p>
            <a:pPr algn="l">
              <a:lnSpc>
                <a:spcPts val="2800"/>
              </a:lnSpc>
            </a:pPr>
            <a:r>
              <a:rPr lang="en-US" sz="2000">
                <a:solidFill>
                  <a:srgbClr val="545454"/>
                </a:solidFill>
                <a:latin typeface="Codec Pro Bold"/>
                <a:ea typeface="Codec Pro Bold"/>
                <a:cs typeface="Codec Pro Bold"/>
                <a:sym typeface="Codec Pro Bold"/>
              </a:rPr>
              <a:t>Prof. Pradeep Abeygunawardhane</a:t>
            </a:r>
          </a:p>
          <a:p>
            <a:pPr algn="l">
              <a:lnSpc>
                <a:spcPts val="2800"/>
              </a:lnSpc>
            </a:pPr>
            <a:r>
              <a:rPr lang="en-US" sz="2000">
                <a:solidFill>
                  <a:srgbClr val="545454"/>
                </a:solidFill>
                <a:latin typeface="Codec Pro Bold"/>
                <a:ea typeface="Codec Pro Bold"/>
                <a:cs typeface="Codec Pro Bold"/>
                <a:sym typeface="Codec Pro Bold"/>
              </a:rPr>
              <a:t>Supervisor</a:t>
            </a:r>
          </a:p>
        </p:txBody>
      </p:sp>
      <p:grpSp>
        <p:nvGrpSpPr>
          <p:cNvPr name="Group 31" id="31"/>
          <p:cNvGrpSpPr/>
          <p:nvPr/>
        </p:nvGrpSpPr>
        <p:grpSpPr>
          <a:xfrm rot="0">
            <a:off x="10245210" y="2171835"/>
            <a:ext cx="5034859" cy="968035"/>
            <a:chOff x="0" y="0"/>
            <a:chExt cx="6713145" cy="1290713"/>
          </a:xfrm>
        </p:grpSpPr>
        <p:sp>
          <p:nvSpPr>
            <p:cNvPr name="TextBox 32" id="32"/>
            <p:cNvSpPr txBox="true"/>
            <p:nvPr/>
          </p:nvSpPr>
          <p:spPr>
            <a:xfrm rot="0">
              <a:off x="0" y="399386"/>
              <a:ext cx="6713145" cy="891327"/>
            </a:xfrm>
            <a:prstGeom prst="rect">
              <a:avLst/>
            </a:prstGeom>
          </p:spPr>
          <p:txBody>
            <a:bodyPr anchor="t" rtlCol="false" tIns="0" lIns="0" bIns="0" rIns="0">
              <a:spAutoFit/>
            </a:bodyPr>
            <a:lstStyle/>
            <a:p>
              <a:pPr algn="just">
                <a:lnSpc>
                  <a:spcPts val="2660"/>
                </a:lnSpc>
              </a:pPr>
              <a:r>
                <a:rPr lang="en-US" sz="1900">
                  <a:solidFill>
                    <a:srgbClr val="545454"/>
                  </a:solidFill>
                  <a:latin typeface="Codec Pro"/>
                  <a:ea typeface="Codec Pro"/>
                  <a:cs typeface="Codec Pro"/>
                  <a:sym typeface="Codec Pro"/>
                </a:rPr>
                <a:t>Leader - IT21158490 </a:t>
              </a:r>
            </a:p>
            <a:p>
              <a:pPr algn="just">
                <a:lnSpc>
                  <a:spcPts val="2660"/>
                </a:lnSpc>
              </a:pPr>
              <a:r>
                <a:rPr lang="en-US" sz="1900">
                  <a:solidFill>
                    <a:srgbClr val="545454"/>
                  </a:solidFill>
                  <a:latin typeface="Codec Pro"/>
                  <a:ea typeface="Codec Pro"/>
                  <a:cs typeface="Codec Pro"/>
                  <a:sym typeface="Codec Pro"/>
                </a:rPr>
                <a:t>Faculty of Computing - IT</a:t>
              </a:r>
            </a:p>
          </p:txBody>
        </p:sp>
        <p:sp>
          <p:nvSpPr>
            <p:cNvPr name="TextBox 33" id="33"/>
            <p:cNvSpPr txBox="true"/>
            <p:nvPr/>
          </p:nvSpPr>
          <p:spPr>
            <a:xfrm rot="0">
              <a:off x="0" y="-85725"/>
              <a:ext cx="6713145" cy="487862"/>
            </a:xfrm>
            <a:prstGeom prst="rect">
              <a:avLst/>
            </a:prstGeom>
          </p:spPr>
          <p:txBody>
            <a:bodyPr anchor="t" rtlCol="false" tIns="0" lIns="0" bIns="0" rIns="0">
              <a:spAutoFit/>
            </a:bodyPr>
            <a:lstStyle/>
            <a:p>
              <a:pPr algn="l">
                <a:lnSpc>
                  <a:spcPts val="2800"/>
                </a:lnSpc>
              </a:pPr>
              <a:r>
                <a:rPr lang="en-US" sz="2000">
                  <a:solidFill>
                    <a:srgbClr val="545454"/>
                  </a:solidFill>
                  <a:latin typeface="Codec Pro Bold"/>
                  <a:ea typeface="Codec Pro Bold"/>
                  <a:cs typeface="Codec Pro Bold"/>
                  <a:sym typeface="Codec Pro Bold"/>
                </a:rPr>
                <a:t>Dissanayake D M A P</a:t>
              </a:r>
            </a:p>
          </p:txBody>
        </p:sp>
      </p:grpSp>
      <p:grpSp>
        <p:nvGrpSpPr>
          <p:cNvPr name="Group 34" id="34"/>
          <p:cNvGrpSpPr/>
          <p:nvPr/>
        </p:nvGrpSpPr>
        <p:grpSpPr>
          <a:xfrm rot="0">
            <a:off x="10245210" y="5868054"/>
            <a:ext cx="5034859" cy="968035"/>
            <a:chOff x="0" y="0"/>
            <a:chExt cx="6713145" cy="1290713"/>
          </a:xfrm>
        </p:grpSpPr>
        <p:sp>
          <p:nvSpPr>
            <p:cNvPr name="TextBox 35" id="35"/>
            <p:cNvSpPr txBox="true"/>
            <p:nvPr/>
          </p:nvSpPr>
          <p:spPr>
            <a:xfrm rot="0">
              <a:off x="0" y="399386"/>
              <a:ext cx="6713145" cy="891327"/>
            </a:xfrm>
            <a:prstGeom prst="rect">
              <a:avLst/>
            </a:prstGeom>
          </p:spPr>
          <p:txBody>
            <a:bodyPr anchor="t" rtlCol="false" tIns="0" lIns="0" bIns="0" rIns="0">
              <a:spAutoFit/>
            </a:bodyPr>
            <a:lstStyle/>
            <a:p>
              <a:pPr algn="just">
                <a:lnSpc>
                  <a:spcPts val="2660"/>
                </a:lnSpc>
              </a:pPr>
              <a:r>
                <a:rPr lang="en-US" sz="1900">
                  <a:solidFill>
                    <a:srgbClr val="545454"/>
                  </a:solidFill>
                  <a:latin typeface="Codec Pro"/>
                  <a:ea typeface="Codec Pro"/>
                  <a:cs typeface="Codec Pro"/>
                  <a:sym typeface="Codec Pro"/>
                </a:rPr>
                <a:t>Member 3 - IT21171956</a:t>
              </a:r>
            </a:p>
            <a:p>
              <a:pPr algn="just">
                <a:lnSpc>
                  <a:spcPts val="2660"/>
                </a:lnSpc>
              </a:pPr>
              <a:r>
                <a:rPr lang="en-US" sz="1900">
                  <a:solidFill>
                    <a:srgbClr val="545454"/>
                  </a:solidFill>
                  <a:latin typeface="Codec Pro"/>
                  <a:ea typeface="Codec Pro"/>
                  <a:cs typeface="Codec Pro"/>
                  <a:sym typeface="Codec Pro"/>
                </a:rPr>
                <a:t>Faculty of Computing - IT</a:t>
              </a:r>
            </a:p>
          </p:txBody>
        </p:sp>
        <p:sp>
          <p:nvSpPr>
            <p:cNvPr name="TextBox 36" id="36"/>
            <p:cNvSpPr txBox="true"/>
            <p:nvPr/>
          </p:nvSpPr>
          <p:spPr>
            <a:xfrm rot="0">
              <a:off x="0" y="-85725"/>
              <a:ext cx="6713145" cy="487862"/>
            </a:xfrm>
            <a:prstGeom prst="rect">
              <a:avLst/>
            </a:prstGeom>
          </p:spPr>
          <p:txBody>
            <a:bodyPr anchor="t" rtlCol="false" tIns="0" lIns="0" bIns="0" rIns="0">
              <a:spAutoFit/>
            </a:bodyPr>
            <a:lstStyle/>
            <a:p>
              <a:pPr algn="l">
                <a:lnSpc>
                  <a:spcPts val="2800"/>
                </a:lnSpc>
              </a:pPr>
              <a:r>
                <a:rPr lang="en-US" sz="2000">
                  <a:solidFill>
                    <a:srgbClr val="545454"/>
                  </a:solidFill>
                  <a:latin typeface="Codec Pro Bold"/>
                  <a:ea typeface="Codec Pro Bold"/>
                  <a:cs typeface="Codec Pro Bold"/>
                  <a:sym typeface="Codec Pro Bold"/>
                </a:rPr>
                <a:t>Sewwandi P B</a:t>
              </a:r>
            </a:p>
          </p:txBody>
        </p:sp>
      </p:grpSp>
      <p:grpSp>
        <p:nvGrpSpPr>
          <p:cNvPr name="Group 37" id="37"/>
          <p:cNvGrpSpPr/>
          <p:nvPr/>
        </p:nvGrpSpPr>
        <p:grpSpPr>
          <a:xfrm rot="0">
            <a:off x="10245210" y="7744831"/>
            <a:ext cx="5034859" cy="968035"/>
            <a:chOff x="0" y="0"/>
            <a:chExt cx="6713145" cy="1290713"/>
          </a:xfrm>
        </p:grpSpPr>
        <p:sp>
          <p:nvSpPr>
            <p:cNvPr name="TextBox 38" id="38"/>
            <p:cNvSpPr txBox="true"/>
            <p:nvPr/>
          </p:nvSpPr>
          <p:spPr>
            <a:xfrm rot="0">
              <a:off x="0" y="399386"/>
              <a:ext cx="6713145" cy="891327"/>
            </a:xfrm>
            <a:prstGeom prst="rect">
              <a:avLst/>
            </a:prstGeom>
          </p:spPr>
          <p:txBody>
            <a:bodyPr anchor="t" rtlCol="false" tIns="0" lIns="0" bIns="0" rIns="0">
              <a:spAutoFit/>
            </a:bodyPr>
            <a:lstStyle/>
            <a:p>
              <a:pPr algn="just">
                <a:lnSpc>
                  <a:spcPts val="2660"/>
                </a:lnSpc>
              </a:pPr>
              <a:r>
                <a:rPr lang="en-US" sz="1900">
                  <a:solidFill>
                    <a:srgbClr val="545454"/>
                  </a:solidFill>
                  <a:latin typeface="Codec Pro"/>
                  <a:ea typeface="Codec Pro"/>
                  <a:cs typeface="Codec Pro"/>
                  <a:sym typeface="Codec Pro"/>
                </a:rPr>
                <a:t>Member 4 - IT21171956</a:t>
              </a:r>
            </a:p>
            <a:p>
              <a:pPr algn="just">
                <a:lnSpc>
                  <a:spcPts val="2660"/>
                </a:lnSpc>
              </a:pPr>
              <a:r>
                <a:rPr lang="en-US" sz="1900">
                  <a:solidFill>
                    <a:srgbClr val="545454"/>
                  </a:solidFill>
                  <a:latin typeface="Codec Pro"/>
                  <a:ea typeface="Codec Pro"/>
                  <a:cs typeface="Codec Pro"/>
                  <a:sym typeface="Codec Pro"/>
                </a:rPr>
                <a:t>Faculty of Computing - IT</a:t>
              </a:r>
            </a:p>
          </p:txBody>
        </p:sp>
        <p:sp>
          <p:nvSpPr>
            <p:cNvPr name="TextBox 39" id="39"/>
            <p:cNvSpPr txBox="true"/>
            <p:nvPr/>
          </p:nvSpPr>
          <p:spPr>
            <a:xfrm rot="0">
              <a:off x="0" y="-85725"/>
              <a:ext cx="6713145" cy="487862"/>
            </a:xfrm>
            <a:prstGeom prst="rect">
              <a:avLst/>
            </a:prstGeom>
          </p:spPr>
          <p:txBody>
            <a:bodyPr anchor="t" rtlCol="false" tIns="0" lIns="0" bIns="0" rIns="0">
              <a:spAutoFit/>
            </a:bodyPr>
            <a:lstStyle/>
            <a:p>
              <a:pPr algn="l">
                <a:lnSpc>
                  <a:spcPts val="2800"/>
                </a:lnSpc>
              </a:pPr>
              <a:r>
                <a:rPr lang="en-US" sz="2000">
                  <a:solidFill>
                    <a:srgbClr val="545454"/>
                  </a:solidFill>
                  <a:latin typeface="Codec Pro Bold"/>
                  <a:ea typeface="Codec Pro Bold"/>
                  <a:cs typeface="Codec Pro Bold"/>
                  <a:sym typeface="Codec Pro Bold"/>
                </a:rPr>
                <a:t>Jagoda H S</a:t>
              </a:r>
            </a:p>
          </p:txBody>
        </p:sp>
      </p:grpSp>
      <p:grpSp>
        <p:nvGrpSpPr>
          <p:cNvPr name="Group 40" id="40"/>
          <p:cNvGrpSpPr/>
          <p:nvPr/>
        </p:nvGrpSpPr>
        <p:grpSpPr>
          <a:xfrm rot="0">
            <a:off x="10245210" y="4029500"/>
            <a:ext cx="5034859" cy="968035"/>
            <a:chOff x="0" y="0"/>
            <a:chExt cx="6713145" cy="1290713"/>
          </a:xfrm>
        </p:grpSpPr>
        <p:sp>
          <p:nvSpPr>
            <p:cNvPr name="TextBox 41" id="41"/>
            <p:cNvSpPr txBox="true"/>
            <p:nvPr/>
          </p:nvSpPr>
          <p:spPr>
            <a:xfrm rot="0">
              <a:off x="0" y="399386"/>
              <a:ext cx="6713145" cy="891327"/>
            </a:xfrm>
            <a:prstGeom prst="rect">
              <a:avLst/>
            </a:prstGeom>
          </p:spPr>
          <p:txBody>
            <a:bodyPr anchor="t" rtlCol="false" tIns="0" lIns="0" bIns="0" rIns="0">
              <a:spAutoFit/>
            </a:bodyPr>
            <a:lstStyle/>
            <a:p>
              <a:pPr algn="just">
                <a:lnSpc>
                  <a:spcPts val="2660"/>
                </a:lnSpc>
              </a:pPr>
              <a:r>
                <a:rPr lang="en-US" sz="1900">
                  <a:solidFill>
                    <a:srgbClr val="545454"/>
                  </a:solidFill>
                  <a:latin typeface="Codec Pro"/>
                  <a:ea typeface="Codec Pro"/>
                  <a:cs typeface="Codec Pro"/>
                  <a:sym typeface="Codec Pro"/>
                </a:rPr>
                <a:t>Member 2 - IT21172632</a:t>
              </a:r>
            </a:p>
            <a:p>
              <a:pPr algn="just">
                <a:lnSpc>
                  <a:spcPts val="2660"/>
                </a:lnSpc>
              </a:pPr>
              <a:r>
                <a:rPr lang="en-US" sz="1900">
                  <a:solidFill>
                    <a:srgbClr val="545454"/>
                  </a:solidFill>
                  <a:latin typeface="Codec Pro"/>
                  <a:ea typeface="Codec Pro"/>
                  <a:cs typeface="Codec Pro"/>
                  <a:sym typeface="Codec Pro"/>
                </a:rPr>
                <a:t>Faculty of Computing - IT</a:t>
              </a:r>
            </a:p>
          </p:txBody>
        </p:sp>
        <p:sp>
          <p:nvSpPr>
            <p:cNvPr name="TextBox 42" id="42"/>
            <p:cNvSpPr txBox="true"/>
            <p:nvPr/>
          </p:nvSpPr>
          <p:spPr>
            <a:xfrm rot="0">
              <a:off x="0" y="-85725"/>
              <a:ext cx="6713145" cy="487862"/>
            </a:xfrm>
            <a:prstGeom prst="rect">
              <a:avLst/>
            </a:prstGeom>
          </p:spPr>
          <p:txBody>
            <a:bodyPr anchor="t" rtlCol="false" tIns="0" lIns="0" bIns="0" rIns="0">
              <a:spAutoFit/>
            </a:bodyPr>
            <a:lstStyle/>
            <a:p>
              <a:pPr algn="l">
                <a:lnSpc>
                  <a:spcPts val="2800"/>
                </a:lnSpc>
              </a:pPr>
              <a:r>
                <a:rPr lang="en-US" sz="2000">
                  <a:solidFill>
                    <a:srgbClr val="545454"/>
                  </a:solidFill>
                  <a:latin typeface="Codec Pro Bold"/>
                  <a:ea typeface="Codec Pro Bold"/>
                  <a:cs typeface="Codec Pro Bold"/>
                  <a:sym typeface="Codec Pro Bold"/>
                </a:rPr>
                <a:t>Priyankara S A D S A</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2129401" y="2520315"/>
            <a:ext cx="5246370" cy="524637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830" r="0" b="-34457"/>
              </a:stretch>
            </a:blipFill>
            <a:ln w="38100" cap="sq">
              <a:solidFill>
                <a:srgbClr val="1C5739"/>
              </a:solidFill>
              <a:prstDash val="solid"/>
              <a:miter/>
            </a:ln>
          </p:spPr>
        </p:sp>
      </p:grpSp>
      <p:sp>
        <p:nvSpPr>
          <p:cNvPr name="Freeform 10" id="10"/>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3"/>
            <a:stretch>
              <a:fillRect l="0" t="0" r="0" b="0"/>
            </a:stretch>
          </a:blipFill>
        </p:spPr>
      </p:sp>
      <p:sp>
        <p:nvSpPr>
          <p:cNvPr name="TextBox 11" id="11"/>
          <p:cNvSpPr txBox="true"/>
          <p:nvPr/>
        </p:nvSpPr>
        <p:spPr>
          <a:xfrm rot="0">
            <a:off x="2129401" y="847725"/>
            <a:ext cx="4719234" cy="979602"/>
          </a:xfrm>
          <a:prstGeom prst="rect">
            <a:avLst/>
          </a:prstGeom>
        </p:spPr>
        <p:txBody>
          <a:bodyPr anchor="t" rtlCol="false" tIns="0" lIns="0" bIns="0" rIns="0">
            <a:spAutoFit/>
          </a:bodyPr>
          <a:lstStyle/>
          <a:p>
            <a:pPr algn="l">
              <a:lnSpc>
                <a:spcPts val="7279"/>
              </a:lnSpc>
            </a:pPr>
            <a:r>
              <a:rPr lang="en-US" sz="5199">
                <a:solidFill>
                  <a:srgbClr val="545454"/>
                </a:solidFill>
                <a:latin typeface="Codec Pro Bold"/>
                <a:ea typeface="Codec Pro Bold"/>
                <a:cs typeface="Codec Pro Bold"/>
                <a:sym typeface="Codec Pro Bold"/>
              </a:rPr>
              <a:t>Component 02</a:t>
            </a:r>
          </a:p>
        </p:txBody>
      </p:sp>
      <p:sp>
        <p:nvSpPr>
          <p:cNvPr name="TextBox 12" id="12"/>
          <p:cNvSpPr txBox="true"/>
          <p:nvPr/>
        </p:nvSpPr>
        <p:spPr>
          <a:xfrm rot="0">
            <a:off x="8993998" y="3246968"/>
            <a:ext cx="3687536" cy="821668"/>
          </a:xfrm>
          <a:prstGeom prst="rect">
            <a:avLst/>
          </a:prstGeom>
        </p:spPr>
        <p:txBody>
          <a:bodyPr anchor="t" rtlCol="false" tIns="0" lIns="0" bIns="0" rIns="0">
            <a:spAutoFit/>
          </a:bodyPr>
          <a:lstStyle/>
          <a:p>
            <a:pPr algn="l">
              <a:lnSpc>
                <a:spcPts val="6160"/>
              </a:lnSpc>
            </a:pPr>
            <a:r>
              <a:rPr lang="en-US" sz="4400">
                <a:solidFill>
                  <a:srgbClr val="545454"/>
                </a:solidFill>
                <a:latin typeface="Codec Pro Bold"/>
                <a:ea typeface="Codec Pro Bold"/>
                <a:cs typeface="Codec Pro Bold"/>
                <a:sym typeface="Codec Pro Bold"/>
              </a:rPr>
              <a:t>Sewwandi P B</a:t>
            </a:r>
          </a:p>
        </p:txBody>
      </p:sp>
      <p:sp>
        <p:nvSpPr>
          <p:cNvPr name="TextBox 13" id="13"/>
          <p:cNvSpPr txBox="true"/>
          <p:nvPr/>
        </p:nvSpPr>
        <p:spPr>
          <a:xfrm rot="0">
            <a:off x="8993998" y="5186673"/>
            <a:ext cx="4270970" cy="1602740"/>
          </a:xfrm>
          <a:prstGeom prst="rect">
            <a:avLst/>
          </a:prstGeom>
        </p:spPr>
        <p:txBody>
          <a:bodyPr anchor="t" rtlCol="false" tIns="0" lIns="0" bIns="0" rIns="0">
            <a:spAutoFit/>
          </a:bodyPr>
          <a:lstStyle/>
          <a:p>
            <a:pPr algn="l">
              <a:lnSpc>
                <a:spcPts val="6160"/>
              </a:lnSpc>
            </a:pPr>
            <a:r>
              <a:rPr lang="en-US" sz="4400">
                <a:solidFill>
                  <a:srgbClr val="545454"/>
                </a:solidFill>
                <a:latin typeface="Codec Pro Bold"/>
                <a:ea typeface="Codec Pro Bold"/>
                <a:cs typeface="Codec Pro Bold"/>
                <a:sym typeface="Codec Pro Bold"/>
              </a:rPr>
              <a:t>AgriGrowth</a:t>
            </a:r>
          </a:p>
          <a:p>
            <a:pPr algn="l">
              <a:lnSpc>
                <a:spcPts val="6160"/>
              </a:lnSpc>
            </a:pPr>
            <a:r>
              <a:rPr lang="en-US" sz="4400">
                <a:solidFill>
                  <a:srgbClr val="545454"/>
                </a:solidFill>
                <a:latin typeface="Codec Pro"/>
                <a:ea typeface="Codec Pro"/>
                <a:cs typeface="Codec Pro"/>
                <a:sym typeface="Codec Pro"/>
              </a:rPr>
              <a:t>Growth Analysis</a:t>
            </a:r>
          </a:p>
        </p:txBody>
      </p:sp>
      <p:sp>
        <p:nvSpPr>
          <p:cNvPr name="TextBox 14" id="14"/>
          <p:cNvSpPr txBox="true"/>
          <p:nvPr/>
        </p:nvSpPr>
        <p:spPr>
          <a:xfrm rot="0">
            <a:off x="8993998" y="4048030"/>
            <a:ext cx="2556867" cy="821668"/>
          </a:xfrm>
          <a:prstGeom prst="rect">
            <a:avLst/>
          </a:prstGeom>
        </p:spPr>
        <p:txBody>
          <a:bodyPr anchor="t" rtlCol="false" tIns="0" lIns="0" bIns="0" rIns="0">
            <a:spAutoFit/>
          </a:bodyPr>
          <a:lstStyle/>
          <a:p>
            <a:pPr algn="l">
              <a:lnSpc>
                <a:spcPts val="6160"/>
              </a:lnSpc>
            </a:pPr>
            <a:r>
              <a:rPr lang="en-US" sz="4400">
                <a:solidFill>
                  <a:srgbClr val="545454"/>
                </a:solidFill>
                <a:latin typeface="Codec Pro Bold"/>
                <a:ea typeface="Codec Pro Bold"/>
                <a:cs typeface="Codec Pro Bold"/>
                <a:sym typeface="Codec Pro Bold"/>
              </a:rPr>
              <a:t>IT21171956</a:t>
            </a:r>
          </a:p>
        </p:txBody>
      </p:sp>
      <p:sp>
        <p:nvSpPr>
          <p:cNvPr name="TextBox 15" id="15"/>
          <p:cNvSpPr txBox="true"/>
          <p:nvPr/>
        </p:nvSpPr>
        <p:spPr>
          <a:xfrm rot="0">
            <a:off x="12171266" y="9389274"/>
            <a:ext cx="5456252" cy="443821"/>
          </a:xfrm>
          <a:prstGeom prst="rect">
            <a:avLst/>
          </a:prstGeom>
        </p:spPr>
        <p:txBody>
          <a:bodyPr anchor="t" rtlCol="false" tIns="0" lIns="0" bIns="0" rIns="0">
            <a:spAutoFit/>
          </a:bodyPr>
          <a:lstStyle/>
          <a:p>
            <a:pPr algn="r">
              <a:lnSpc>
                <a:spcPts val="3360"/>
              </a:lnSpc>
            </a:pPr>
            <a:r>
              <a:rPr lang="en-US" sz="2400">
                <a:solidFill>
                  <a:srgbClr val="545454"/>
                </a:solidFill>
                <a:latin typeface="Codec Pro Bold"/>
                <a:ea typeface="Codec Pro Bold"/>
                <a:cs typeface="Codec Pro Bold"/>
                <a:sym typeface="Codec Pro Bold"/>
              </a:rPr>
              <a:t>Sewwandi P B | IT21172632 | 24-25J-193</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12171266" y="9389274"/>
            <a:ext cx="5456252" cy="443821"/>
          </a:xfrm>
          <a:prstGeom prst="rect">
            <a:avLst/>
          </a:prstGeom>
        </p:spPr>
        <p:txBody>
          <a:bodyPr anchor="t" rtlCol="false" tIns="0" lIns="0" bIns="0" rIns="0">
            <a:spAutoFit/>
          </a:bodyPr>
          <a:lstStyle/>
          <a:p>
            <a:pPr algn="r">
              <a:lnSpc>
                <a:spcPts val="3360"/>
              </a:lnSpc>
            </a:pPr>
            <a:r>
              <a:rPr lang="en-US" sz="2400">
                <a:solidFill>
                  <a:srgbClr val="545454"/>
                </a:solidFill>
                <a:latin typeface="Codec Pro Bold"/>
                <a:ea typeface="Codec Pro Bold"/>
                <a:cs typeface="Codec Pro Bold"/>
                <a:sym typeface="Codec Pro Bold"/>
              </a:rPr>
              <a:t>Sewwandi P B | IT21172632 | 24-25J-193</a:t>
            </a:r>
          </a:p>
        </p:txBody>
      </p:sp>
      <p:sp>
        <p:nvSpPr>
          <p:cNvPr name="Freeform 9" id="9"/>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10" id="10"/>
          <p:cNvSpPr txBox="true"/>
          <p:nvPr/>
        </p:nvSpPr>
        <p:spPr>
          <a:xfrm rot="0">
            <a:off x="2129401" y="847725"/>
            <a:ext cx="3931189" cy="979602"/>
          </a:xfrm>
          <a:prstGeom prst="rect">
            <a:avLst/>
          </a:prstGeom>
        </p:spPr>
        <p:txBody>
          <a:bodyPr anchor="t" rtlCol="false" tIns="0" lIns="0" bIns="0" rIns="0">
            <a:spAutoFit/>
          </a:bodyPr>
          <a:lstStyle/>
          <a:p>
            <a:pPr algn="l">
              <a:lnSpc>
                <a:spcPts val="7279"/>
              </a:lnSpc>
            </a:pPr>
            <a:r>
              <a:rPr lang="en-US" sz="5199">
                <a:solidFill>
                  <a:srgbClr val="545454"/>
                </a:solidFill>
                <a:latin typeface="Codec Pro Bold"/>
                <a:ea typeface="Codec Pro Bold"/>
                <a:cs typeface="Codec Pro Bold"/>
                <a:sym typeface="Codec Pro Bold"/>
              </a:rPr>
              <a:t>Introduction</a:t>
            </a:r>
          </a:p>
        </p:txBody>
      </p:sp>
      <p:sp>
        <p:nvSpPr>
          <p:cNvPr name="TextBox 11" id="11"/>
          <p:cNvSpPr txBox="true"/>
          <p:nvPr/>
        </p:nvSpPr>
        <p:spPr>
          <a:xfrm rot="0">
            <a:off x="2129401" y="2549092"/>
            <a:ext cx="15129899" cy="2454275"/>
          </a:xfrm>
          <a:prstGeom prst="rect">
            <a:avLst/>
          </a:prstGeom>
        </p:spPr>
        <p:txBody>
          <a:bodyPr anchor="t" rtlCol="false" tIns="0" lIns="0" bIns="0" rIns="0">
            <a:spAutoFit/>
          </a:bodyPr>
          <a:lstStyle/>
          <a:p>
            <a:pPr algn="l">
              <a:lnSpc>
                <a:spcPts val="3249"/>
              </a:lnSpc>
            </a:pPr>
            <a:r>
              <a:rPr lang="en-US" sz="2499">
                <a:solidFill>
                  <a:srgbClr val="545454"/>
                </a:solidFill>
                <a:latin typeface="Open Sauce Bold"/>
                <a:ea typeface="Open Sauce Bold"/>
                <a:cs typeface="Open Sauce Bold"/>
                <a:sym typeface="Open Sauce Bold"/>
              </a:rPr>
              <a:t>Background:</a:t>
            </a:r>
          </a:p>
          <a:p>
            <a:pPr algn="l">
              <a:lnSpc>
                <a:spcPts val="3249"/>
              </a:lnSpc>
            </a:pPr>
          </a:p>
          <a:p>
            <a:pPr algn="l" marL="539748" indent="-269874" lvl="1">
              <a:lnSpc>
                <a:spcPts val="3249"/>
              </a:lnSpc>
              <a:buFont typeface="Arial"/>
              <a:buChar char="•"/>
            </a:pPr>
            <a:r>
              <a:rPr lang="en-US" sz="2499">
                <a:solidFill>
                  <a:srgbClr val="545454"/>
                </a:solidFill>
                <a:latin typeface="Open Sauce"/>
                <a:ea typeface="Open Sauce"/>
                <a:cs typeface="Open Sauce"/>
                <a:sym typeface="Open Sauce"/>
              </a:rPr>
              <a:t>Farmers face difficulties in determining the viability of growing specific crops due to varying soil conditions and weather patterns.</a:t>
            </a:r>
          </a:p>
          <a:p>
            <a:pPr algn="l" marL="539748" indent="-269874" lvl="1">
              <a:lnSpc>
                <a:spcPts val="3249"/>
              </a:lnSpc>
              <a:buFont typeface="Arial"/>
              <a:buChar char="•"/>
            </a:pPr>
            <a:r>
              <a:rPr lang="en-US" sz="2499">
                <a:solidFill>
                  <a:srgbClr val="545454"/>
                </a:solidFill>
                <a:latin typeface="Open Sauce"/>
                <a:ea typeface="Open Sauce"/>
                <a:cs typeface="Open Sauce"/>
                <a:sym typeface="Open Sauce"/>
              </a:rPr>
              <a:t>These challenges can result in inaccurate predictions of crop success, leading to reduced yields.</a:t>
            </a:r>
          </a:p>
        </p:txBody>
      </p:sp>
      <p:sp>
        <p:nvSpPr>
          <p:cNvPr name="TextBox 12" id="12"/>
          <p:cNvSpPr txBox="true"/>
          <p:nvPr/>
        </p:nvSpPr>
        <p:spPr>
          <a:xfrm rot="0">
            <a:off x="2129401" y="5369214"/>
            <a:ext cx="14879684" cy="2731770"/>
          </a:xfrm>
          <a:prstGeom prst="rect">
            <a:avLst/>
          </a:prstGeom>
        </p:spPr>
        <p:txBody>
          <a:bodyPr anchor="t" rtlCol="false" tIns="0" lIns="0" bIns="0" rIns="0">
            <a:spAutoFit/>
          </a:bodyPr>
          <a:lstStyle/>
          <a:p>
            <a:pPr algn="l">
              <a:lnSpc>
                <a:spcPts val="3119"/>
              </a:lnSpc>
            </a:pPr>
            <a:r>
              <a:rPr lang="en-US" sz="2399">
                <a:solidFill>
                  <a:srgbClr val="545454"/>
                </a:solidFill>
                <a:latin typeface="Open Sauce Bold"/>
                <a:ea typeface="Open Sauce Bold"/>
                <a:cs typeface="Open Sauce Bold"/>
                <a:sym typeface="Open Sauce Bold"/>
              </a:rPr>
              <a:t>Research Focus:</a:t>
            </a:r>
          </a:p>
          <a:p>
            <a:pPr algn="l">
              <a:lnSpc>
                <a:spcPts val="3119"/>
              </a:lnSpc>
            </a:pPr>
          </a:p>
          <a:p>
            <a:pPr algn="l" marL="518158" indent="-259079" lvl="1">
              <a:lnSpc>
                <a:spcPts val="3119"/>
              </a:lnSpc>
              <a:buFont typeface="Arial"/>
              <a:buChar char="•"/>
            </a:pPr>
            <a:r>
              <a:rPr lang="en-US" sz="2399">
                <a:solidFill>
                  <a:srgbClr val="545454"/>
                </a:solidFill>
                <a:latin typeface="Open Sauce"/>
                <a:ea typeface="Open Sauce"/>
                <a:cs typeface="Open Sauce"/>
                <a:sym typeface="Open Sauce"/>
              </a:rPr>
              <a:t>This study proposes an advanced approach that leverages machine learning techniques to analyze and predict crop growth.</a:t>
            </a:r>
          </a:p>
          <a:p>
            <a:pPr algn="l" marL="518158" indent="-259079" lvl="1">
              <a:lnSpc>
                <a:spcPts val="3119"/>
              </a:lnSpc>
              <a:buFont typeface="Arial"/>
              <a:buChar char="•"/>
            </a:pPr>
            <a:r>
              <a:rPr lang="en-US" sz="2399">
                <a:solidFill>
                  <a:srgbClr val="545454"/>
                </a:solidFill>
                <a:latin typeface="Open Sauce"/>
                <a:ea typeface="Open Sauce"/>
                <a:cs typeface="Open Sauce"/>
                <a:sym typeface="Open Sauce"/>
              </a:rPr>
              <a:t>The analysis will be based on soil and weather conditions to provide accurate, data-driven insights.</a:t>
            </a:r>
          </a:p>
          <a:p>
            <a:pPr algn="l" marL="518158" indent="-259079" lvl="1">
              <a:lnSpc>
                <a:spcPts val="3119"/>
              </a:lnSpc>
              <a:buFont typeface="Arial"/>
              <a:buChar char="•"/>
            </a:pPr>
            <a:r>
              <a:rPr lang="en-US" sz="2399">
                <a:solidFill>
                  <a:srgbClr val="545454"/>
                </a:solidFill>
                <a:latin typeface="Open Sauce"/>
                <a:ea typeface="Open Sauce"/>
                <a:cs typeface="Open Sauce"/>
                <a:sym typeface="Open Sauce"/>
              </a:rPr>
              <a:t>The ultimate goal is to enhance farmers' decision-making processes and maximize crop success.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9" id="9"/>
          <p:cNvSpPr txBox="true"/>
          <p:nvPr/>
        </p:nvSpPr>
        <p:spPr>
          <a:xfrm rot="0">
            <a:off x="2129401" y="847725"/>
            <a:ext cx="2642443" cy="979602"/>
          </a:xfrm>
          <a:prstGeom prst="rect">
            <a:avLst/>
          </a:prstGeom>
        </p:spPr>
        <p:txBody>
          <a:bodyPr anchor="t" rtlCol="false" tIns="0" lIns="0" bIns="0" rIns="0">
            <a:spAutoFit/>
          </a:bodyPr>
          <a:lstStyle/>
          <a:p>
            <a:pPr algn="l">
              <a:lnSpc>
                <a:spcPts val="7279"/>
              </a:lnSpc>
            </a:pPr>
            <a:r>
              <a:rPr lang="en-US" sz="5199">
                <a:solidFill>
                  <a:srgbClr val="545454"/>
                </a:solidFill>
                <a:latin typeface="Codec Pro Bold"/>
                <a:ea typeface="Codec Pro Bold"/>
                <a:cs typeface="Codec Pro Bold"/>
                <a:sym typeface="Codec Pro Bold"/>
              </a:rPr>
              <a:t>Problem</a:t>
            </a:r>
          </a:p>
        </p:txBody>
      </p:sp>
      <p:sp>
        <p:nvSpPr>
          <p:cNvPr name="TextBox 10" id="10"/>
          <p:cNvSpPr txBox="true"/>
          <p:nvPr/>
        </p:nvSpPr>
        <p:spPr>
          <a:xfrm rot="0">
            <a:off x="12171266" y="9389274"/>
            <a:ext cx="5456252" cy="443821"/>
          </a:xfrm>
          <a:prstGeom prst="rect">
            <a:avLst/>
          </a:prstGeom>
        </p:spPr>
        <p:txBody>
          <a:bodyPr anchor="t" rtlCol="false" tIns="0" lIns="0" bIns="0" rIns="0">
            <a:spAutoFit/>
          </a:bodyPr>
          <a:lstStyle/>
          <a:p>
            <a:pPr algn="r">
              <a:lnSpc>
                <a:spcPts val="3360"/>
              </a:lnSpc>
            </a:pPr>
            <a:r>
              <a:rPr lang="en-US" sz="2400">
                <a:solidFill>
                  <a:srgbClr val="545454"/>
                </a:solidFill>
                <a:latin typeface="Codec Pro Bold"/>
                <a:ea typeface="Codec Pro Bold"/>
                <a:cs typeface="Codec Pro Bold"/>
                <a:sym typeface="Codec Pro Bold"/>
              </a:rPr>
              <a:t>Sewwandi P B | IT21172632 | 24-25J-193</a:t>
            </a:r>
          </a:p>
        </p:txBody>
      </p:sp>
      <p:sp>
        <p:nvSpPr>
          <p:cNvPr name="TextBox 11" id="11"/>
          <p:cNvSpPr txBox="true"/>
          <p:nvPr/>
        </p:nvSpPr>
        <p:spPr>
          <a:xfrm rot="0">
            <a:off x="2466500" y="2912671"/>
            <a:ext cx="14414538" cy="1881903"/>
          </a:xfrm>
          <a:prstGeom prst="rect">
            <a:avLst/>
          </a:prstGeom>
        </p:spPr>
        <p:txBody>
          <a:bodyPr anchor="t" rtlCol="false" tIns="0" lIns="0" bIns="0" rIns="0">
            <a:spAutoFit/>
          </a:bodyPr>
          <a:lstStyle/>
          <a:p>
            <a:pPr algn="l" marL="621006" indent="-310503" lvl="1">
              <a:lnSpc>
                <a:spcPts val="3739"/>
              </a:lnSpc>
              <a:buFont typeface="Arial"/>
              <a:buChar char="•"/>
            </a:pPr>
            <a:r>
              <a:rPr lang="en-US" sz="2876">
                <a:solidFill>
                  <a:srgbClr val="545454"/>
                </a:solidFill>
                <a:latin typeface="Open Sauce"/>
                <a:ea typeface="Open Sauce"/>
                <a:cs typeface="Open Sauce"/>
                <a:sym typeface="Open Sauce"/>
              </a:rPr>
              <a:t>Inaccurate or generalized advice on crop selection can lead to failed harvests, wasted resources, and financial losses. Farmers need a reliable method to assess whether their land's soil and weather conditions are suitable for successful crop growth.</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graphicFrame>
        <p:nvGraphicFramePr>
          <p:cNvPr name="Table 9" id="9"/>
          <p:cNvGraphicFramePr>
            <a:graphicFrameLocks noGrp="true"/>
          </p:cNvGraphicFramePr>
          <p:nvPr/>
        </p:nvGraphicFramePr>
        <p:xfrm>
          <a:off x="2680838" y="2761063"/>
          <a:ext cx="14393730" cy="5362575"/>
        </p:xfrm>
        <a:graphic>
          <a:graphicData uri="http://schemas.openxmlformats.org/drawingml/2006/table">
            <a:tbl>
              <a:tblPr/>
              <a:tblGrid>
                <a:gridCol w="5554437"/>
                <a:gridCol w="1674987"/>
                <a:gridCol w="1674987"/>
                <a:gridCol w="1674987"/>
                <a:gridCol w="1674987"/>
                <a:gridCol w="2139347"/>
              </a:tblGrid>
              <a:tr h="893763">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ctr">
                        <a:lnSpc>
                          <a:spcPts val="2100"/>
                        </a:lnSpc>
                        <a:defRPr/>
                      </a:pPr>
                      <a:r>
                        <a:rPr lang="en-US" sz="1500">
                          <a:solidFill>
                            <a:srgbClr val="FFFFFF"/>
                          </a:solidFill>
                          <a:latin typeface="Open Sauce Bold"/>
                          <a:ea typeface="Open Sauce Bold"/>
                          <a:cs typeface="Open Sauce Bold"/>
                          <a:sym typeface="Open Sauce Bold"/>
                        </a:rPr>
                        <a:t>Research 1</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1C5739"/>
                    </a:solidFill>
                  </a:tcPr>
                </a:tc>
                <a:tc>
                  <a:txBody>
                    <a:bodyPr anchor="t" rtlCol="false"/>
                    <a:lstStyle/>
                    <a:p>
                      <a:pPr algn="ctr">
                        <a:lnSpc>
                          <a:spcPts val="2100"/>
                        </a:lnSpc>
                        <a:defRPr/>
                      </a:pPr>
                      <a:r>
                        <a:rPr lang="en-US" sz="1500">
                          <a:solidFill>
                            <a:srgbClr val="FFFFFF"/>
                          </a:solidFill>
                          <a:latin typeface="Open Sauce Bold"/>
                          <a:ea typeface="Open Sauce Bold"/>
                          <a:cs typeface="Open Sauce Bold"/>
                          <a:sym typeface="Open Sauce Bold"/>
                        </a:rPr>
                        <a:t>Research 2</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1C5739"/>
                    </a:solidFill>
                  </a:tcPr>
                </a:tc>
                <a:tc>
                  <a:txBody>
                    <a:bodyPr anchor="t" rtlCol="false"/>
                    <a:lstStyle/>
                    <a:p>
                      <a:pPr algn="ctr">
                        <a:lnSpc>
                          <a:spcPts val="2100"/>
                        </a:lnSpc>
                        <a:defRPr/>
                      </a:pPr>
                      <a:r>
                        <a:rPr lang="en-US" sz="1500">
                          <a:solidFill>
                            <a:srgbClr val="FFFFFF"/>
                          </a:solidFill>
                          <a:latin typeface="Open Sauce Bold"/>
                          <a:ea typeface="Open Sauce Bold"/>
                          <a:cs typeface="Open Sauce Bold"/>
                          <a:sym typeface="Open Sauce Bold"/>
                        </a:rPr>
                        <a:t>Research 3</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1C5739"/>
                    </a:solidFill>
                  </a:tcPr>
                </a:tc>
                <a:tc>
                  <a:txBody>
                    <a:bodyPr anchor="t" rtlCol="false"/>
                    <a:lstStyle/>
                    <a:p>
                      <a:pPr algn="ctr">
                        <a:lnSpc>
                          <a:spcPts val="2100"/>
                        </a:lnSpc>
                        <a:defRPr/>
                      </a:pPr>
                      <a:r>
                        <a:rPr lang="en-US" sz="1500">
                          <a:solidFill>
                            <a:srgbClr val="FFFFFF"/>
                          </a:solidFill>
                          <a:latin typeface="Open Sauce Bold"/>
                          <a:ea typeface="Open Sauce Bold"/>
                          <a:cs typeface="Open Sauce Bold"/>
                          <a:sym typeface="Open Sauce Bold"/>
                        </a:rPr>
                        <a:t>Research 4</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1C5739"/>
                    </a:solidFill>
                  </a:tcPr>
                </a:tc>
                <a:tc>
                  <a:txBody>
                    <a:bodyPr anchor="t" rtlCol="false"/>
                    <a:lstStyle/>
                    <a:p>
                      <a:pPr algn="ctr">
                        <a:lnSpc>
                          <a:spcPts val="2250"/>
                        </a:lnSpc>
                        <a:defRPr/>
                      </a:pPr>
                      <a:r>
                        <a:rPr lang="en-US" sz="1500" spc="300">
                          <a:solidFill>
                            <a:srgbClr val="FFFFFF"/>
                          </a:solidFill>
                          <a:latin typeface="Open Sauce Bold"/>
                          <a:ea typeface="Open Sauce Bold"/>
                          <a:cs typeface="Open Sauce Bold"/>
                          <a:sym typeface="Open Sauce Bold"/>
                        </a:rPr>
                        <a:t>AGROFARMA</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1C5739"/>
                    </a:solidFill>
                  </a:tcPr>
                </a:tc>
              </a:tr>
              <a:tr h="893763">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1C573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25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r>
              <a:tr h="893763">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1C573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r>
              <a:tr h="893763">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1C573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r>
              <a:tr h="893763">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1C573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r>
              <a:tr h="893763">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1C573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r>
            </a:tbl>
          </a:graphicData>
        </a:graphic>
      </p:graphicFrame>
      <p:sp>
        <p:nvSpPr>
          <p:cNvPr name="Freeform 10" id="10"/>
          <p:cNvSpPr/>
          <p:nvPr/>
        </p:nvSpPr>
        <p:spPr>
          <a:xfrm flipH="false" flipV="false" rot="0">
            <a:off x="8701961" y="3783584"/>
            <a:ext cx="580742" cy="532171"/>
          </a:xfrm>
          <a:custGeom>
            <a:avLst/>
            <a:gdLst/>
            <a:ahLst/>
            <a:cxnLst/>
            <a:rect r="r" b="b" t="t" l="l"/>
            <a:pathLst>
              <a:path h="532171" w="580742">
                <a:moveTo>
                  <a:pt x="0" y="0"/>
                </a:moveTo>
                <a:lnTo>
                  <a:pt x="580742" y="0"/>
                </a:lnTo>
                <a:lnTo>
                  <a:pt x="580742" y="532171"/>
                </a:lnTo>
                <a:lnTo>
                  <a:pt x="0" y="5321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8701961" y="5583386"/>
            <a:ext cx="580742" cy="532171"/>
          </a:xfrm>
          <a:custGeom>
            <a:avLst/>
            <a:gdLst/>
            <a:ahLst/>
            <a:cxnLst/>
            <a:rect r="r" b="b" t="t" l="l"/>
            <a:pathLst>
              <a:path h="532171" w="580742">
                <a:moveTo>
                  <a:pt x="0" y="0"/>
                </a:moveTo>
                <a:lnTo>
                  <a:pt x="580742" y="0"/>
                </a:lnTo>
                <a:lnTo>
                  <a:pt x="580742" y="532170"/>
                </a:lnTo>
                <a:lnTo>
                  <a:pt x="0" y="5321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10472564" y="4718919"/>
            <a:ext cx="580742" cy="532171"/>
          </a:xfrm>
          <a:custGeom>
            <a:avLst/>
            <a:gdLst/>
            <a:ahLst/>
            <a:cxnLst/>
            <a:rect r="r" b="b" t="t" l="l"/>
            <a:pathLst>
              <a:path h="532171" w="580742">
                <a:moveTo>
                  <a:pt x="0" y="0"/>
                </a:moveTo>
                <a:lnTo>
                  <a:pt x="580741" y="0"/>
                </a:lnTo>
                <a:lnTo>
                  <a:pt x="580741" y="532170"/>
                </a:lnTo>
                <a:lnTo>
                  <a:pt x="0" y="5321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10472564" y="5583386"/>
            <a:ext cx="580742" cy="532171"/>
          </a:xfrm>
          <a:custGeom>
            <a:avLst/>
            <a:gdLst/>
            <a:ahLst/>
            <a:cxnLst/>
            <a:rect r="r" b="b" t="t" l="l"/>
            <a:pathLst>
              <a:path h="532171" w="580742">
                <a:moveTo>
                  <a:pt x="0" y="0"/>
                </a:moveTo>
                <a:lnTo>
                  <a:pt x="580741" y="0"/>
                </a:lnTo>
                <a:lnTo>
                  <a:pt x="580741" y="532170"/>
                </a:lnTo>
                <a:lnTo>
                  <a:pt x="0" y="5321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12021415" y="3783584"/>
            <a:ext cx="580742" cy="532171"/>
          </a:xfrm>
          <a:custGeom>
            <a:avLst/>
            <a:gdLst/>
            <a:ahLst/>
            <a:cxnLst/>
            <a:rect r="r" b="b" t="t" l="l"/>
            <a:pathLst>
              <a:path h="532171" w="580742">
                <a:moveTo>
                  <a:pt x="0" y="0"/>
                </a:moveTo>
                <a:lnTo>
                  <a:pt x="580741" y="0"/>
                </a:lnTo>
                <a:lnTo>
                  <a:pt x="580741" y="532171"/>
                </a:lnTo>
                <a:lnTo>
                  <a:pt x="0" y="5321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13801437" y="4718919"/>
            <a:ext cx="580742" cy="532171"/>
          </a:xfrm>
          <a:custGeom>
            <a:avLst/>
            <a:gdLst/>
            <a:ahLst/>
            <a:cxnLst/>
            <a:rect r="r" b="b" t="t" l="l"/>
            <a:pathLst>
              <a:path h="532171" w="580742">
                <a:moveTo>
                  <a:pt x="0" y="0"/>
                </a:moveTo>
                <a:lnTo>
                  <a:pt x="580742" y="0"/>
                </a:lnTo>
                <a:lnTo>
                  <a:pt x="580742" y="532170"/>
                </a:lnTo>
                <a:lnTo>
                  <a:pt x="0" y="5321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13801437" y="6511776"/>
            <a:ext cx="580742" cy="532171"/>
          </a:xfrm>
          <a:custGeom>
            <a:avLst/>
            <a:gdLst/>
            <a:ahLst/>
            <a:cxnLst/>
            <a:rect r="r" b="b" t="t" l="l"/>
            <a:pathLst>
              <a:path h="532171" w="580742">
                <a:moveTo>
                  <a:pt x="0" y="0"/>
                </a:moveTo>
                <a:lnTo>
                  <a:pt x="580742" y="0"/>
                </a:lnTo>
                <a:lnTo>
                  <a:pt x="580742" y="532171"/>
                </a:lnTo>
                <a:lnTo>
                  <a:pt x="0" y="5321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13801437" y="7507040"/>
            <a:ext cx="580742" cy="532171"/>
          </a:xfrm>
          <a:custGeom>
            <a:avLst/>
            <a:gdLst/>
            <a:ahLst/>
            <a:cxnLst/>
            <a:rect r="r" b="b" t="t" l="l"/>
            <a:pathLst>
              <a:path h="532171" w="580742">
                <a:moveTo>
                  <a:pt x="0" y="0"/>
                </a:moveTo>
                <a:lnTo>
                  <a:pt x="580742" y="0"/>
                </a:lnTo>
                <a:lnTo>
                  <a:pt x="580742" y="532170"/>
                </a:lnTo>
                <a:lnTo>
                  <a:pt x="0" y="5321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0">
            <a:off x="15650811" y="3851509"/>
            <a:ext cx="580742" cy="532171"/>
          </a:xfrm>
          <a:custGeom>
            <a:avLst/>
            <a:gdLst/>
            <a:ahLst/>
            <a:cxnLst/>
            <a:rect r="r" b="b" t="t" l="l"/>
            <a:pathLst>
              <a:path h="532171" w="580742">
                <a:moveTo>
                  <a:pt x="0" y="0"/>
                </a:moveTo>
                <a:lnTo>
                  <a:pt x="580742" y="0"/>
                </a:lnTo>
                <a:lnTo>
                  <a:pt x="580742" y="532170"/>
                </a:lnTo>
                <a:lnTo>
                  <a:pt x="0" y="5321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0">
            <a:off x="15650811" y="4877415"/>
            <a:ext cx="580742" cy="532171"/>
          </a:xfrm>
          <a:custGeom>
            <a:avLst/>
            <a:gdLst/>
            <a:ahLst/>
            <a:cxnLst/>
            <a:rect r="r" b="b" t="t" l="l"/>
            <a:pathLst>
              <a:path h="532171" w="580742">
                <a:moveTo>
                  <a:pt x="0" y="0"/>
                </a:moveTo>
                <a:lnTo>
                  <a:pt x="580742" y="0"/>
                </a:lnTo>
                <a:lnTo>
                  <a:pt x="580742" y="532170"/>
                </a:lnTo>
                <a:lnTo>
                  <a:pt x="0" y="5321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0" id="20"/>
          <p:cNvSpPr/>
          <p:nvPr/>
        </p:nvSpPr>
        <p:spPr>
          <a:xfrm flipH="false" flipV="false" rot="0">
            <a:off x="15650811" y="5682466"/>
            <a:ext cx="580742" cy="532171"/>
          </a:xfrm>
          <a:custGeom>
            <a:avLst/>
            <a:gdLst/>
            <a:ahLst/>
            <a:cxnLst/>
            <a:rect r="r" b="b" t="t" l="l"/>
            <a:pathLst>
              <a:path h="532171" w="580742">
                <a:moveTo>
                  <a:pt x="0" y="0"/>
                </a:moveTo>
                <a:lnTo>
                  <a:pt x="580742" y="0"/>
                </a:lnTo>
                <a:lnTo>
                  <a:pt x="580742" y="532171"/>
                </a:lnTo>
                <a:lnTo>
                  <a:pt x="0" y="5321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1" id="21"/>
          <p:cNvSpPr/>
          <p:nvPr/>
        </p:nvSpPr>
        <p:spPr>
          <a:xfrm flipH="false" flipV="false" rot="0">
            <a:off x="15650811" y="6610856"/>
            <a:ext cx="580742" cy="532171"/>
          </a:xfrm>
          <a:custGeom>
            <a:avLst/>
            <a:gdLst/>
            <a:ahLst/>
            <a:cxnLst/>
            <a:rect r="r" b="b" t="t" l="l"/>
            <a:pathLst>
              <a:path h="532171" w="580742">
                <a:moveTo>
                  <a:pt x="0" y="0"/>
                </a:moveTo>
                <a:lnTo>
                  <a:pt x="580742" y="0"/>
                </a:lnTo>
                <a:lnTo>
                  <a:pt x="580742" y="532171"/>
                </a:lnTo>
                <a:lnTo>
                  <a:pt x="0" y="5321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2" id="22"/>
          <p:cNvSpPr/>
          <p:nvPr/>
        </p:nvSpPr>
        <p:spPr>
          <a:xfrm flipH="false" flipV="false" rot="0">
            <a:off x="15650811" y="7340035"/>
            <a:ext cx="580742" cy="532171"/>
          </a:xfrm>
          <a:custGeom>
            <a:avLst/>
            <a:gdLst/>
            <a:ahLst/>
            <a:cxnLst/>
            <a:rect r="r" b="b" t="t" l="l"/>
            <a:pathLst>
              <a:path h="532171" w="580742">
                <a:moveTo>
                  <a:pt x="0" y="0"/>
                </a:moveTo>
                <a:lnTo>
                  <a:pt x="580742" y="0"/>
                </a:lnTo>
                <a:lnTo>
                  <a:pt x="580742" y="532170"/>
                </a:lnTo>
                <a:lnTo>
                  <a:pt x="0" y="5321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3" id="23"/>
          <p:cNvSpPr/>
          <p:nvPr/>
        </p:nvSpPr>
        <p:spPr>
          <a:xfrm flipH="false" flipV="false" rot="0">
            <a:off x="10450755" y="3886887"/>
            <a:ext cx="624359" cy="468269"/>
          </a:xfrm>
          <a:custGeom>
            <a:avLst/>
            <a:gdLst/>
            <a:ahLst/>
            <a:cxnLst/>
            <a:rect r="r" b="b" t="t" l="l"/>
            <a:pathLst>
              <a:path h="468269" w="624359">
                <a:moveTo>
                  <a:pt x="0" y="0"/>
                </a:moveTo>
                <a:lnTo>
                  <a:pt x="624359" y="0"/>
                </a:lnTo>
                <a:lnTo>
                  <a:pt x="624359" y="468269"/>
                </a:lnTo>
                <a:lnTo>
                  <a:pt x="0" y="4682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24" id="24"/>
          <p:cNvSpPr txBox="true"/>
          <p:nvPr/>
        </p:nvSpPr>
        <p:spPr>
          <a:xfrm rot="0">
            <a:off x="2129401" y="847725"/>
            <a:ext cx="4451662" cy="979602"/>
          </a:xfrm>
          <a:prstGeom prst="rect">
            <a:avLst/>
          </a:prstGeom>
        </p:spPr>
        <p:txBody>
          <a:bodyPr anchor="t" rtlCol="false" tIns="0" lIns="0" bIns="0" rIns="0">
            <a:spAutoFit/>
          </a:bodyPr>
          <a:lstStyle/>
          <a:p>
            <a:pPr algn="l">
              <a:lnSpc>
                <a:spcPts val="7279"/>
              </a:lnSpc>
            </a:pPr>
            <a:r>
              <a:rPr lang="en-US" sz="5199">
                <a:solidFill>
                  <a:srgbClr val="545454"/>
                </a:solidFill>
                <a:latin typeface="Codec Pro Bold"/>
                <a:ea typeface="Codec Pro Bold"/>
                <a:cs typeface="Codec Pro Bold"/>
                <a:sym typeface="Codec Pro Bold"/>
              </a:rPr>
              <a:t>Research Gap</a:t>
            </a:r>
          </a:p>
        </p:txBody>
      </p:sp>
      <p:sp>
        <p:nvSpPr>
          <p:cNvPr name="TextBox 25" id="25"/>
          <p:cNvSpPr txBox="true"/>
          <p:nvPr/>
        </p:nvSpPr>
        <p:spPr>
          <a:xfrm rot="0">
            <a:off x="12171266" y="9389274"/>
            <a:ext cx="5456252" cy="443821"/>
          </a:xfrm>
          <a:prstGeom prst="rect">
            <a:avLst/>
          </a:prstGeom>
        </p:spPr>
        <p:txBody>
          <a:bodyPr anchor="t" rtlCol="false" tIns="0" lIns="0" bIns="0" rIns="0">
            <a:spAutoFit/>
          </a:bodyPr>
          <a:lstStyle/>
          <a:p>
            <a:pPr algn="r">
              <a:lnSpc>
                <a:spcPts val="3360"/>
              </a:lnSpc>
            </a:pPr>
            <a:r>
              <a:rPr lang="en-US" sz="2400">
                <a:solidFill>
                  <a:srgbClr val="545454"/>
                </a:solidFill>
                <a:latin typeface="Codec Pro Bold"/>
                <a:ea typeface="Codec Pro Bold"/>
                <a:cs typeface="Codec Pro Bold"/>
                <a:sym typeface="Codec Pro Bold"/>
              </a:rPr>
              <a:t>Sewwandi P B | IT21172632 | 24-25J-193</a:t>
            </a:r>
          </a:p>
        </p:txBody>
      </p:sp>
      <p:sp>
        <p:nvSpPr>
          <p:cNvPr name="TextBox 26" id="26"/>
          <p:cNvSpPr txBox="true"/>
          <p:nvPr/>
        </p:nvSpPr>
        <p:spPr>
          <a:xfrm rot="0">
            <a:off x="3151029" y="7420065"/>
            <a:ext cx="4577239" cy="353060"/>
          </a:xfrm>
          <a:prstGeom prst="rect">
            <a:avLst/>
          </a:prstGeom>
        </p:spPr>
        <p:txBody>
          <a:bodyPr anchor="t" rtlCol="false" tIns="0" lIns="0" bIns="0" rIns="0">
            <a:spAutoFit/>
          </a:bodyPr>
          <a:lstStyle/>
          <a:p>
            <a:pPr algn="ctr">
              <a:lnSpc>
                <a:spcPts val="2859"/>
              </a:lnSpc>
              <a:spcBef>
                <a:spcPct val="0"/>
              </a:spcBef>
            </a:pPr>
            <a:r>
              <a:rPr lang="en-US" sz="2199">
                <a:solidFill>
                  <a:srgbClr val="FFFFFF"/>
                </a:solidFill>
                <a:latin typeface="Open Sauce Bold"/>
                <a:ea typeface="Open Sauce Bold"/>
                <a:cs typeface="Open Sauce Bold"/>
                <a:sym typeface="Open Sauce Bold"/>
              </a:rPr>
              <a:t>Web Application Implementation</a:t>
            </a:r>
          </a:p>
        </p:txBody>
      </p:sp>
      <p:sp>
        <p:nvSpPr>
          <p:cNvPr name="TextBox 27" id="27"/>
          <p:cNvSpPr txBox="true"/>
          <p:nvPr/>
        </p:nvSpPr>
        <p:spPr>
          <a:xfrm rot="0">
            <a:off x="3151029" y="6591806"/>
            <a:ext cx="4317444" cy="353060"/>
          </a:xfrm>
          <a:prstGeom prst="rect">
            <a:avLst/>
          </a:prstGeom>
        </p:spPr>
        <p:txBody>
          <a:bodyPr anchor="t" rtlCol="false" tIns="0" lIns="0" bIns="0" rIns="0">
            <a:spAutoFit/>
          </a:bodyPr>
          <a:lstStyle/>
          <a:p>
            <a:pPr algn="ctr">
              <a:lnSpc>
                <a:spcPts val="2859"/>
              </a:lnSpc>
              <a:spcBef>
                <a:spcPct val="0"/>
              </a:spcBef>
            </a:pPr>
            <a:r>
              <a:rPr lang="en-US" sz="2199">
                <a:solidFill>
                  <a:srgbClr val="FFFFFF"/>
                </a:solidFill>
                <a:latin typeface="Open Sauce Bold"/>
                <a:ea typeface="Open Sauce Bold"/>
                <a:cs typeface="Open Sauce Bold"/>
                <a:sym typeface="Open Sauce Bold"/>
              </a:rPr>
              <a:t>Data-Driven Recommendations</a:t>
            </a:r>
          </a:p>
        </p:txBody>
      </p:sp>
      <p:sp>
        <p:nvSpPr>
          <p:cNvPr name="TextBox 28" id="28"/>
          <p:cNvSpPr txBox="true"/>
          <p:nvPr/>
        </p:nvSpPr>
        <p:spPr>
          <a:xfrm rot="0">
            <a:off x="3186349" y="4030619"/>
            <a:ext cx="3254455" cy="353060"/>
          </a:xfrm>
          <a:prstGeom prst="rect">
            <a:avLst/>
          </a:prstGeom>
        </p:spPr>
        <p:txBody>
          <a:bodyPr anchor="t" rtlCol="false" tIns="0" lIns="0" bIns="0" rIns="0">
            <a:spAutoFit/>
          </a:bodyPr>
          <a:lstStyle/>
          <a:p>
            <a:pPr algn="ctr">
              <a:lnSpc>
                <a:spcPts val="2859"/>
              </a:lnSpc>
              <a:spcBef>
                <a:spcPct val="0"/>
              </a:spcBef>
            </a:pPr>
            <a:r>
              <a:rPr lang="en-US" sz="2199">
                <a:solidFill>
                  <a:srgbClr val="FFFFFF"/>
                </a:solidFill>
                <a:latin typeface="Open Sauce Bold"/>
                <a:ea typeface="Open Sauce Bold"/>
                <a:cs typeface="Open Sauce Bold"/>
                <a:sym typeface="Open Sauce Bold"/>
              </a:rPr>
              <a:t>Growth Rate Prediction</a:t>
            </a:r>
          </a:p>
        </p:txBody>
      </p:sp>
      <p:sp>
        <p:nvSpPr>
          <p:cNvPr name="TextBox 29" id="29"/>
          <p:cNvSpPr txBox="true"/>
          <p:nvPr/>
        </p:nvSpPr>
        <p:spPr>
          <a:xfrm rot="0">
            <a:off x="3186349" y="4898029"/>
            <a:ext cx="2810828" cy="353060"/>
          </a:xfrm>
          <a:prstGeom prst="rect">
            <a:avLst/>
          </a:prstGeom>
        </p:spPr>
        <p:txBody>
          <a:bodyPr anchor="t" rtlCol="false" tIns="0" lIns="0" bIns="0" rIns="0">
            <a:spAutoFit/>
          </a:bodyPr>
          <a:lstStyle/>
          <a:p>
            <a:pPr algn="ctr">
              <a:lnSpc>
                <a:spcPts val="2859"/>
              </a:lnSpc>
              <a:spcBef>
                <a:spcPct val="0"/>
              </a:spcBef>
            </a:pPr>
            <a:r>
              <a:rPr lang="en-US" sz="2199">
                <a:solidFill>
                  <a:srgbClr val="FFFFFF"/>
                </a:solidFill>
                <a:latin typeface="Open Sauce Bold"/>
                <a:ea typeface="Open Sauce Bold"/>
                <a:cs typeface="Open Sauce Bold"/>
                <a:sym typeface="Open Sauce Bold"/>
              </a:rPr>
              <a:t>Weather Integration</a:t>
            </a:r>
          </a:p>
        </p:txBody>
      </p:sp>
      <p:sp>
        <p:nvSpPr>
          <p:cNvPr name="TextBox 30" id="30"/>
          <p:cNvSpPr txBox="true"/>
          <p:nvPr/>
        </p:nvSpPr>
        <p:spPr>
          <a:xfrm rot="0">
            <a:off x="3186349" y="5762496"/>
            <a:ext cx="3302794" cy="353060"/>
          </a:xfrm>
          <a:prstGeom prst="rect">
            <a:avLst/>
          </a:prstGeom>
        </p:spPr>
        <p:txBody>
          <a:bodyPr anchor="t" rtlCol="false" tIns="0" lIns="0" bIns="0" rIns="0">
            <a:spAutoFit/>
          </a:bodyPr>
          <a:lstStyle/>
          <a:p>
            <a:pPr algn="ctr">
              <a:lnSpc>
                <a:spcPts val="2859"/>
              </a:lnSpc>
              <a:spcBef>
                <a:spcPct val="0"/>
              </a:spcBef>
            </a:pPr>
            <a:r>
              <a:rPr lang="en-US" sz="2199">
                <a:solidFill>
                  <a:srgbClr val="FFFFFF"/>
                </a:solidFill>
                <a:latin typeface="Open Sauce Bold"/>
                <a:ea typeface="Open Sauce Bold"/>
                <a:cs typeface="Open Sauce Bold"/>
                <a:sym typeface="Open Sauce Bold"/>
              </a:rPr>
              <a:t>Soil Parameter Analysis</a:t>
            </a:r>
          </a:p>
        </p:txBody>
      </p:sp>
      <p:sp>
        <p:nvSpPr>
          <p:cNvPr name="Freeform 31" id="31"/>
          <p:cNvSpPr/>
          <p:nvPr/>
        </p:nvSpPr>
        <p:spPr>
          <a:xfrm flipH="false" flipV="false" rot="0">
            <a:off x="8701961" y="4849950"/>
            <a:ext cx="624359" cy="468269"/>
          </a:xfrm>
          <a:custGeom>
            <a:avLst/>
            <a:gdLst/>
            <a:ahLst/>
            <a:cxnLst/>
            <a:rect r="r" b="b" t="t" l="l"/>
            <a:pathLst>
              <a:path h="468269" w="624359">
                <a:moveTo>
                  <a:pt x="0" y="0"/>
                </a:moveTo>
                <a:lnTo>
                  <a:pt x="624359" y="0"/>
                </a:lnTo>
                <a:lnTo>
                  <a:pt x="624359" y="468269"/>
                </a:lnTo>
                <a:lnTo>
                  <a:pt x="0" y="4682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32" id="32"/>
          <p:cNvSpPr/>
          <p:nvPr/>
        </p:nvSpPr>
        <p:spPr>
          <a:xfrm flipH="false" flipV="false" rot="0">
            <a:off x="8701961" y="6610856"/>
            <a:ext cx="624359" cy="468269"/>
          </a:xfrm>
          <a:custGeom>
            <a:avLst/>
            <a:gdLst/>
            <a:ahLst/>
            <a:cxnLst/>
            <a:rect r="r" b="b" t="t" l="l"/>
            <a:pathLst>
              <a:path h="468269" w="624359">
                <a:moveTo>
                  <a:pt x="0" y="0"/>
                </a:moveTo>
                <a:lnTo>
                  <a:pt x="624359" y="0"/>
                </a:lnTo>
                <a:lnTo>
                  <a:pt x="624359" y="468270"/>
                </a:lnTo>
                <a:lnTo>
                  <a:pt x="0" y="4682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33" id="33"/>
          <p:cNvSpPr/>
          <p:nvPr/>
        </p:nvSpPr>
        <p:spPr>
          <a:xfrm flipH="false" flipV="false" rot="0">
            <a:off x="8701961" y="7507040"/>
            <a:ext cx="624359" cy="468269"/>
          </a:xfrm>
          <a:custGeom>
            <a:avLst/>
            <a:gdLst/>
            <a:ahLst/>
            <a:cxnLst/>
            <a:rect r="r" b="b" t="t" l="l"/>
            <a:pathLst>
              <a:path h="468269" w="624359">
                <a:moveTo>
                  <a:pt x="0" y="0"/>
                </a:moveTo>
                <a:lnTo>
                  <a:pt x="624359" y="0"/>
                </a:lnTo>
                <a:lnTo>
                  <a:pt x="624359" y="468269"/>
                </a:lnTo>
                <a:lnTo>
                  <a:pt x="0" y="4682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34" id="34"/>
          <p:cNvSpPr/>
          <p:nvPr/>
        </p:nvSpPr>
        <p:spPr>
          <a:xfrm flipH="false" flipV="false" rot="0">
            <a:off x="10428946" y="6511776"/>
            <a:ext cx="624359" cy="468269"/>
          </a:xfrm>
          <a:custGeom>
            <a:avLst/>
            <a:gdLst/>
            <a:ahLst/>
            <a:cxnLst/>
            <a:rect r="r" b="b" t="t" l="l"/>
            <a:pathLst>
              <a:path h="468269" w="624359">
                <a:moveTo>
                  <a:pt x="0" y="0"/>
                </a:moveTo>
                <a:lnTo>
                  <a:pt x="624359" y="0"/>
                </a:lnTo>
                <a:lnTo>
                  <a:pt x="624359" y="468269"/>
                </a:lnTo>
                <a:lnTo>
                  <a:pt x="0" y="4682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35" id="35"/>
          <p:cNvSpPr/>
          <p:nvPr/>
        </p:nvSpPr>
        <p:spPr>
          <a:xfrm flipH="false" flipV="false" rot="0">
            <a:off x="10428946" y="7380095"/>
            <a:ext cx="624359" cy="468269"/>
          </a:xfrm>
          <a:custGeom>
            <a:avLst/>
            <a:gdLst/>
            <a:ahLst/>
            <a:cxnLst/>
            <a:rect r="r" b="b" t="t" l="l"/>
            <a:pathLst>
              <a:path h="468269" w="624359">
                <a:moveTo>
                  <a:pt x="0" y="0"/>
                </a:moveTo>
                <a:lnTo>
                  <a:pt x="624359" y="0"/>
                </a:lnTo>
                <a:lnTo>
                  <a:pt x="624359" y="468270"/>
                </a:lnTo>
                <a:lnTo>
                  <a:pt x="0" y="4682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36" id="36"/>
          <p:cNvSpPr/>
          <p:nvPr/>
        </p:nvSpPr>
        <p:spPr>
          <a:xfrm flipH="false" flipV="false" rot="0">
            <a:off x="11999606" y="4750869"/>
            <a:ext cx="624359" cy="468269"/>
          </a:xfrm>
          <a:custGeom>
            <a:avLst/>
            <a:gdLst/>
            <a:ahLst/>
            <a:cxnLst/>
            <a:rect r="r" b="b" t="t" l="l"/>
            <a:pathLst>
              <a:path h="468269" w="624359">
                <a:moveTo>
                  <a:pt x="0" y="0"/>
                </a:moveTo>
                <a:lnTo>
                  <a:pt x="624359" y="0"/>
                </a:lnTo>
                <a:lnTo>
                  <a:pt x="624359" y="468270"/>
                </a:lnTo>
                <a:lnTo>
                  <a:pt x="0" y="4682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37" id="37"/>
          <p:cNvSpPr/>
          <p:nvPr/>
        </p:nvSpPr>
        <p:spPr>
          <a:xfrm flipH="false" flipV="false" rot="0">
            <a:off x="12021415" y="5657289"/>
            <a:ext cx="624359" cy="468269"/>
          </a:xfrm>
          <a:custGeom>
            <a:avLst/>
            <a:gdLst/>
            <a:ahLst/>
            <a:cxnLst/>
            <a:rect r="r" b="b" t="t" l="l"/>
            <a:pathLst>
              <a:path h="468269" w="624359">
                <a:moveTo>
                  <a:pt x="0" y="0"/>
                </a:moveTo>
                <a:lnTo>
                  <a:pt x="624359" y="0"/>
                </a:lnTo>
                <a:lnTo>
                  <a:pt x="624359" y="468269"/>
                </a:lnTo>
                <a:lnTo>
                  <a:pt x="0" y="4682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38" id="38"/>
          <p:cNvSpPr/>
          <p:nvPr/>
        </p:nvSpPr>
        <p:spPr>
          <a:xfrm flipH="false" flipV="false" rot="0">
            <a:off x="11999606" y="6511776"/>
            <a:ext cx="624359" cy="468269"/>
          </a:xfrm>
          <a:custGeom>
            <a:avLst/>
            <a:gdLst/>
            <a:ahLst/>
            <a:cxnLst/>
            <a:rect r="r" b="b" t="t" l="l"/>
            <a:pathLst>
              <a:path h="468269" w="624359">
                <a:moveTo>
                  <a:pt x="0" y="0"/>
                </a:moveTo>
                <a:lnTo>
                  <a:pt x="624359" y="0"/>
                </a:lnTo>
                <a:lnTo>
                  <a:pt x="624359" y="468269"/>
                </a:lnTo>
                <a:lnTo>
                  <a:pt x="0" y="4682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39" id="39"/>
          <p:cNvSpPr/>
          <p:nvPr/>
        </p:nvSpPr>
        <p:spPr>
          <a:xfrm flipH="false" flipV="false" rot="0">
            <a:off x="12115192" y="7370570"/>
            <a:ext cx="624359" cy="468269"/>
          </a:xfrm>
          <a:custGeom>
            <a:avLst/>
            <a:gdLst/>
            <a:ahLst/>
            <a:cxnLst/>
            <a:rect r="r" b="b" t="t" l="l"/>
            <a:pathLst>
              <a:path h="468269" w="624359">
                <a:moveTo>
                  <a:pt x="0" y="0"/>
                </a:moveTo>
                <a:lnTo>
                  <a:pt x="624359" y="0"/>
                </a:lnTo>
                <a:lnTo>
                  <a:pt x="624359" y="468270"/>
                </a:lnTo>
                <a:lnTo>
                  <a:pt x="0" y="4682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40" id="40"/>
          <p:cNvSpPr/>
          <p:nvPr/>
        </p:nvSpPr>
        <p:spPr>
          <a:xfrm flipH="false" flipV="false" rot="0">
            <a:off x="13757820" y="3883459"/>
            <a:ext cx="624359" cy="468269"/>
          </a:xfrm>
          <a:custGeom>
            <a:avLst/>
            <a:gdLst/>
            <a:ahLst/>
            <a:cxnLst/>
            <a:rect r="r" b="b" t="t" l="l"/>
            <a:pathLst>
              <a:path h="468269" w="624359">
                <a:moveTo>
                  <a:pt x="0" y="0"/>
                </a:moveTo>
                <a:lnTo>
                  <a:pt x="624359" y="0"/>
                </a:lnTo>
                <a:lnTo>
                  <a:pt x="624359" y="468270"/>
                </a:lnTo>
                <a:lnTo>
                  <a:pt x="0" y="4682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41" id="41"/>
          <p:cNvSpPr/>
          <p:nvPr/>
        </p:nvSpPr>
        <p:spPr>
          <a:xfrm flipH="false" flipV="false" rot="0">
            <a:off x="13757820" y="5583386"/>
            <a:ext cx="624359" cy="468269"/>
          </a:xfrm>
          <a:custGeom>
            <a:avLst/>
            <a:gdLst/>
            <a:ahLst/>
            <a:cxnLst/>
            <a:rect r="r" b="b" t="t" l="l"/>
            <a:pathLst>
              <a:path h="468269" w="624359">
                <a:moveTo>
                  <a:pt x="0" y="0"/>
                </a:moveTo>
                <a:lnTo>
                  <a:pt x="624359" y="0"/>
                </a:lnTo>
                <a:lnTo>
                  <a:pt x="624359" y="468269"/>
                </a:lnTo>
                <a:lnTo>
                  <a:pt x="0" y="4682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9" id="9"/>
          <p:cNvSpPr txBox="true"/>
          <p:nvPr/>
        </p:nvSpPr>
        <p:spPr>
          <a:xfrm rot="0">
            <a:off x="2129401" y="847725"/>
            <a:ext cx="3351503" cy="979602"/>
          </a:xfrm>
          <a:prstGeom prst="rect">
            <a:avLst/>
          </a:prstGeom>
        </p:spPr>
        <p:txBody>
          <a:bodyPr anchor="t" rtlCol="false" tIns="0" lIns="0" bIns="0" rIns="0">
            <a:spAutoFit/>
          </a:bodyPr>
          <a:lstStyle/>
          <a:p>
            <a:pPr algn="l">
              <a:lnSpc>
                <a:spcPts val="7279"/>
              </a:lnSpc>
            </a:pPr>
            <a:r>
              <a:rPr lang="en-US" sz="5199">
                <a:solidFill>
                  <a:srgbClr val="545454"/>
                </a:solidFill>
                <a:latin typeface="Codec Pro Bold"/>
                <a:ea typeface="Codec Pro Bold"/>
                <a:cs typeface="Codec Pro Bold"/>
                <a:sym typeface="Codec Pro Bold"/>
              </a:rPr>
              <a:t>Objectives</a:t>
            </a:r>
          </a:p>
        </p:txBody>
      </p:sp>
      <p:sp>
        <p:nvSpPr>
          <p:cNvPr name="TextBox 10" id="10"/>
          <p:cNvSpPr txBox="true"/>
          <p:nvPr/>
        </p:nvSpPr>
        <p:spPr>
          <a:xfrm rot="0">
            <a:off x="12171266" y="9389274"/>
            <a:ext cx="5456252" cy="443821"/>
          </a:xfrm>
          <a:prstGeom prst="rect">
            <a:avLst/>
          </a:prstGeom>
        </p:spPr>
        <p:txBody>
          <a:bodyPr anchor="t" rtlCol="false" tIns="0" lIns="0" bIns="0" rIns="0">
            <a:spAutoFit/>
          </a:bodyPr>
          <a:lstStyle/>
          <a:p>
            <a:pPr algn="r">
              <a:lnSpc>
                <a:spcPts val="3360"/>
              </a:lnSpc>
            </a:pPr>
            <a:r>
              <a:rPr lang="en-US" sz="2400">
                <a:solidFill>
                  <a:srgbClr val="545454"/>
                </a:solidFill>
                <a:latin typeface="Codec Pro Bold"/>
                <a:ea typeface="Codec Pro Bold"/>
                <a:cs typeface="Codec Pro Bold"/>
                <a:sym typeface="Codec Pro Bold"/>
              </a:rPr>
              <a:t>Sewwandi P B | IT21172632 | 24-25J-193</a:t>
            </a:r>
          </a:p>
        </p:txBody>
      </p:sp>
      <p:sp>
        <p:nvSpPr>
          <p:cNvPr name="TextBox 11" id="11"/>
          <p:cNvSpPr txBox="true"/>
          <p:nvPr/>
        </p:nvSpPr>
        <p:spPr>
          <a:xfrm rot="0">
            <a:off x="8112727" y="2188227"/>
            <a:ext cx="2912779" cy="594952"/>
          </a:xfrm>
          <a:prstGeom prst="rect">
            <a:avLst/>
          </a:prstGeom>
        </p:spPr>
        <p:txBody>
          <a:bodyPr anchor="t" rtlCol="false" tIns="0" lIns="0" bIns="0" rIns="0">
            <a:spAutoFit/>
          </a:bodyPr>
          <a:lstStyle/>
          <a:p>
            <a:pPr algn="l">
              <a:lnSpc>
                <a:spcPts val="4480"/>
              </a:lnSpc>
            </a:pPr>
            <a:r>
              <a:rPr lang="en-US" sz="3200">
                <a:solidFill>
                  <a:srgbClr val="545454"/>
                </a:solidFill>
                <a:latin typeface="Codec Pro Bold"/>
                <a:ea typeface="Codec Pro Bold"/>
                <a:cs typeface="Codec Pro Bold"/>
                <a:sym typeface="Codec Pro Bold"/>
              </a:rPr>
              <a:t>Main Objective</a:t>
            </a:r>
          </a:p>
        </p:txBody>
      </p:sp>
      <p:sp>
        <p:nvSpPr>
          <p:cNvPr name="TextBox 12" id="12"/>
          <p:cNvSpPr txBox="true"/>
          <p:nvPr/>
        </p:nvSpPr>
        <p:spPr>
          <a:xfrm rot="0">
            <a:off x="1939212" y="2921869"/>
            <a:ext cx="15510277" cy="1024255"/>
          </a:xfrm>
          <a:prstGeom prst="rect">
            <a:avLst/>
          </a:prstGeom>
        </p:spPr>
        <p:txBody>
          <a:bodyPr anchor="t" rtlCol="false" tIns="0" lIns="0" bIns="0" rIns="0">
            <a:spAutoFit/>
          </a:bodyPr>
          <a:lstStyle/>
          <a:p>
            <a:pPr algn="ctr">
              <a:lnSpc>
                <a:spcPts val="3919"/>
              </a:lnSpc>
            </a:pPr>
            <a:r>
              <a:rPr lang="en-US" sz="2799">
                <a:solidFill>
                  <a:srgbClr val="545454"/>
                </a:solidFill>
                <a:latin typeface="Codec Pro"/>
                <a:ea typeface="Codec Pro"/>
                <a:cs typeface="Codec Pro"/>
                <a:sym typeface="Codec Pro"/>
              </a:rPr>
              <a:t>To develop a tool that predicts the likelihood of successful crop growth by analyzing soil and weather conditions.</a:t>
            </a:r>
          </a:p>
        </p:txBody>
      </p:sp>
      <p:sp>
        <p:nvSpPr>
          <p:cNvPr name="TextBox 13" id="13"/>
          <p:cNvSpPr txBox="true"/>
          <p:nvPr/>
        </p:nvSpPr>
        <p:spPr>
          <a:xfrm rot="0">
            <a:off x="8239981" y="5189318"/>
            <a:ext cx="2908740" cy="594952"/>
          </a:xfrm>
          <a:prstGeom prst="rect">
            <a:avLst/>
          </a:prstGeom>
        </p:spPr>
        <p:txBody>
          <a:bodyPr anchor="t" rtlCol="false" tIns="0" lIns="0" bIns="0" rIns="0">
            <a:spAutoFit/>
          </a:bodyPr>
          <a:lstStyle/>
          <a:p>
            <a:pPr algn="l">
              <a:lnSpc>
                <a:spcPts val="4480"/>
              </a:lnSpc>
            </a:pPr>
            <a:r>
              <a:rPr lang="en-US" sz="3200">
                <a:solidFill>
                  <a:srgbClr val="545454"/>
                </a:solidFill>
                <a:latin typeface="Codec Pro Bold"/>
                <a:ea typeface="Codec Pro Bold"/>
                <a:cs typeface="Codec Pro Bold"/>
                <a:sym typeface="Codec Pro Bold"/>
              </a:rPr>
              <a:t>Sub Objectives</a:t>
            </a:r>
          </a:p>
        </p:txBody>
      </p:sp>
      <p:sp>
        <p:nvSpPr>
          <p:cNvPr name="TextBox 14" id="14"/>
          <p:cNvSpPr txBox="true"/>
          <p:nvPr/>
        </p:nvSpPr>
        <p:spPr>
          <a:xfrm rot="0">
            <a:off x="1939212" y="5936782"/>
            <a:ext cx="15510277" cy="2471420"/>
          </a:xfrm>
          <a:prstGeom prst="rect">
            <a:avLst/>
          </a:prstGeom>
        </p:spPr>
        <p:txBody>
          <a:bodyPr anchor="t" rtlCol="false" tIns="0" lIns="0" bIns="0" rIns="0">
            <a:spAutoFit/>
          </a:bodyPr>
          <a:lstStyle/>
          <a:p>
            <a:pPr algn="just" marL="604519" indent="-302260" lvl="1">
              <a:lnSpc>
                <a:spcPts val="4899"/>
              </a:lnSpc>
              <a:buFont typeface="Arial"/>
              <a:buChar char="•"/>
            </a:pPr>
            <a:r>
              <a:rPr lang="en-US" sz="2799">
                <a:solidFill>
                  <a:srgbClr val="545454"/>
                </a:solidFill>
                <a:latin typeface="Codec Pro"/>
                <a:ea typeface="Codec Pro"/>
                <a:cs typeface="Codec Pro"/>
                <a:sym typeface="Codec Pro"/>
              </a:rPr>
              <a:t>Analyze soil parameters (pH, phosphorus, potassium, moisture) to assess crop viability.</a:t>
            </a:r>
          </a:p>
          <a:p>
            <a:pPr algn="just" marL="604519" indent="-302260" lvl="1">
              <a:lnSpc>
                <a:spcPts val="4899"/>
              </a:lnSpc>
              <a:buFont typeface="Arial"/>
              <a:buChar char="•"/>
            </a:pPr>
            <a:r>
              <a:rPr lang="en-US" sz="2799">
                <a:solidFill>
                  <a:srgbClr val="545454"/>
                </a:solidFill>
                <a:latin typeface="Codec Pro"/>
                <a:ea typeface="Codec Pro"/>
                <a:cs typeface="Codec Pro"/>
                <a:sym typeface="Codec Pro"/>
              </a:rPr>
              <a:t>Incorporate weather data (temperature, rainfall, wind) to refine crop growth predictions.</a:t>
            </a:r>
          </a:p>
          <a:p>
            <a:pPr algn="just" marL="604519" indent="-302260" lvl="1">
              <a:lnSpc>
                <a:spcPts val="4899"/>
              </a:lnSpc>
              <a:buFont typeface="Arial"/>
              <a:buChar char="•"/>
            </a:pPr>
            <a:r>
              <a:rPr lang="en-US" sz="2799">
                <a:solidFill>
                  <a:srgbClr val="545454"/>
                </a:solidFill>
                <a:latin typeface="Codec Pro"/>
                <a:ea typeface="Codec Pro"/>
                <a:cs typeface="Codec Pro"/>
                <a:sym typeface="Codec Pro"/>
              </a:rPr>
              <a:t>Provide feedback to farmers for informed decision-making and risk reduction.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2289811" y="2881618"/>
            <a:ext cx="13708378" cy="4523765"/>
          </a:xfrm>
          <a:custGeom>
            <a:avLst/>
            <a:gdLst/>
            <a:ahLst/>
            <a:cxnLst/>
            <a:rect r="r" b="b" t="t" l="l"/>
            <a:pathLst>
              <a:path h="4523765" w="13708378">
                <a:moveTo>
                  <a:pt x="0" y="0"/>
                </a:moveTo>
                <a:lnTo>
                  <a:pt x="13708378" y="0"/>
                </a:lnTo>
                <a:lnTo>
                  <a:pt x="13708378" y="4523764"/>
                </a:lnTo>
                <a:lnTo>
                  <a:pt x="0" y="4523764"/>
                </a:lnTo>
                <a:lnTo>
                  <a:pt x="0" y="0"/>
                </a:lnTo>
                <a:close/>
              </a:path>
            </a:pathLst>
          </a:custGeom>
          <a:blipFill>
            <a:blip r:embed="rId3"/>
            <a:stretch>
              <a:fillRect l="0" t="0" r="0" b="0"/>
            </a:stretch>
          </a:blipFill>
        </p:spPr>
      </p:sp>
      <p:sp>
        <p:nvSpPr>
          <p:cNvPr name="TextBox 10" id="10"/>
          <p:cNvSpPr txBox="true"/>
          <p:nvPr/>
        </p:nvSpPr>
        <p:spPr>
          <a:xfrm rot="0">
            <a:off x="2129401" y="847725"/>
            <a:ext cx="5271280" cy="979602"/>
          </a:xfrm>
          <a:prstGeom prst="rect">
            <a:avLst/>
          </a:prstGeom>
        </p:spPr>
        <p:txBody>
          <a:bodyPr anchor="t" rtlCol="false" tIns="0" lIns="0" bIns="0" rIns="0">
            <a:spAutoFit/>
          </a:bodyPr>
          <a:lstStyle/>
          <a:p>
            <a:pPr algn="l">
              <a:lnSpc>
                <a:spcPts val="7279"/>
              </a:lnSpc>
            </a:pPr>
            <a:r>
              <a:rPr lang="en-US" sz="5199">
                <a:solidFill>
                  <a:srgbClr val="545454"/>
                </a:solidFill>
                <a:latin typeface="Codec Pro Bold"/>
                <a:ea typeface="Codec Pro Bold"/>
                <a:cs typeface="Codec Pro Bold"/>
                <a:sym typeface="Codec Pro Bold"/>
              </a:rPr>
              <a:t>System Diagram</a:t>
            </a:r>
          </a:p>
        </p:txBody>
      </p:sp>
      <p:sp>
        <p:nvSpPr>
          <p:cNvPr name="TextBox 11" id="11"/>
          <p:cNvSpPr txBox="true"/>
          <p:nvPr/>
        </p:nvSpPr>
        <p:spPr>
          <a:xfrm rot="0">
            <a:off x="12171266" y="9389274"/>
            <a:ext cx="5456252" cy="443821"/>
          </a:xfrm>
          <a:prstGeom prst="rect">
            <a:avLst/>
          </a:prstGeom>
        </p:spPr>
        <p:txBody>
          <a:bodyPr anchor="t" rtlCol="false" tIns="0" lIns="0" bIns="0" rIns="0">
            <a:spAutoFit/>
          </a:bodyPr>
          <a:lstStyle/>
          <a:p>
            <a:pPr algn="r">
              <a:lnSpc>
                <a:spcPts val="3360"/>
              </a:lnSpc>
            </a:pPr>
            <a:r>
              <a:rPr lang="en-US" sz="2400">
                <a:solidFill>
                  <a:srgbClr val="545454"/>
                </a:solidFill>
                <a:latin typeface="Codec Pro Bold"/>
                <a:ea typeface="Codec Pro Bold"/>
                <a:cs typeface="Codec Pro Bold"/>
                <a:sym typeface="Codec Pro Bold"/>
              </a:rPr>
              <a:t>Sewwandi P B | IT21172632 | 24-25J-193</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9" id="9"/>
          <p:cNvSpPr txBox="true"/>
          <p:nvPr/>
        </p:nvSpPr>
        <p:spPr>
          <a:xfrm rot="0">
            <a:off x="2129401" y="847725"/>
            <a:ext cx="7719608" cy="979602"/>
          </a:xfrm>
          <a:prstGeom prst="rect">
            <a:avLst/>
          </a:prstGeom>
        </p:spPr>
        <p:txBody>
          <a:bodyPr anchor="t" rtlCol="false" tIns="0" lIns="0" bIns="0" rIns="0">
            <a:spAutoFit/>
          </a:bodyPr>
          <a:lstStyle/>
          <a:p>
            <a:pPr algn="l">
              <a:lnSpc>
                <a:spcPts val="7279"/>
              </a:lnSpc>
            </a:pPr>
            <a:r>
              <a:rPr lang="en-US" sz="5199">
                <a:solidFill>
                  <a:srgbClr val="545454"/>
                </a:solidFill>
                <a:latin typeface="Codec Pro Bold"/>
                <a:ea typeface="Codec Pro Bold"/>
                <a:cs typeface="Codec Pro Bold"/>
                <a:sym typeface="Codec Pro Bold"/>
              </a:rPr>
              <a:t>Technologies to be Used</a:t>
            </a:r>
          </a:p>
        </p:txBody>
      </p:sp>
      <p:sp>
        <p:nvSpPr>
          <p:cNvPr name="TextBox 10" id="10"/>
          <p:cNvSpPr txBox="true"/>
          <p:nvPr/>
        </p:nvSpPr>
        <p:spPr>
          <a:xfrm rot="0">
            <a:off x="12171266" y="9389274"/>
            <a:ext cx="5456252" cy="443821"/>
          </a:xfrm>
          <a:prstGeom prst="rect">
            <a:avLst/>
          </a:prstGeom>
        </p:spPr>
        <p:txBody>
          <a:bodyPr anchor="t" rtlCol="false" tIns="0" lIns="0" bIns="0" rIns="0">
            <a:spAutoFit/>
          </a:bodyPr>
          <a:lstStyle/>
          <a:p>
            <a:pPr algn="r">
              <a:lnSpc>
                <a:spcPts val="3360"/>
              </a:lnSpc>
            </a:pPr>
            <a:r>
              <a:rPr lang="en-US" sz="2400">
                <a:solidFill>
                  <a:srgbClr val="545454"/>
                </a:solidFill>
                <a:latin typeface="Codec Pro Bold"/>
                <a:ea typeface="Codec Pro Bold"/>
                <a:cs typeface="Codec Pro Bold"/>
                <a:sym typeface="Codec Pro Bold"/>
              </a:rPr>
              <a:t>Sewwandi P B | IT21172632 | 24-25J-193</a:t>
            </a:r>
          </a:p>
        </p:txBody>
      </p:sp>
      <p:sp>
        <p:nvSpPr>
          <p:cNvPr name="TextBox 11" id="11"/>
          <p:cNvSpPr txBox="true"/>
          <p:nvPr/>
        </p:nvSpPr>
        <p:spPr>
          <a:xfrm rot="0">
            <a:off x="2351702" y="2465921"/>
            <a:ext cx="15936298" cy="5562334"/>
          </a:xfrm>
          <a:prstGeom prst="rect">
            <a:avLst/>
          </a:prstGeom>
        </p:spPr>
        <p:txBody>
          <a:bodyPr anchor="t" rtlCol="false" tIns="0" lIns="0" bIns="0" rIns="0">
            <a:spAutoFit/>
          </a:bodyPr>
          <a:lstStyle/>
          <a:p>
            <a:pPr algn="l">
              <a:lnSpc>
                <a:spcPts val="2952"/>
              </a:lnSpc>
            </a:pPr>
            <a:r>
              <a:rPr lang="en-US" sz="2270">
                <a:solidFill>
                  <a:srgbClr val="545454"/>
                </a:solidFill>
                <a:latin typeface="Open Sauce Bold"/>
                <a:ea typeface="Open Sauce Bold"/>
                <a:cs typeface="Open Sauce Bold"/>
                <a:sym typeface="Open Sauce Bold"/>
              </a:rPr>
              <a:t>Growth Rate Prediction</a:t>
            </a:r>
          </a:p>
          <a:p>
            <a:pPr algn="l">
              <a:lnSpc>
                <a:spcPts val="2952"/>
              </a:lnSpc>
            </a:pPr>
          </a:p>
          <a:p>
            <a:pPr algn="l" marL="490293" indent="-245146" lvl="1">
              <a:lnSpc>
                <a:spcPts val="2952"/>
              </a:lnSpc>
              <a:buFont typeface="Arial"/>
              <a:buChar char="•"/>
            </a:pPr>
            <a:r>
              <a:rPr lang="en-US" sz="2270">
                <a:solidFill>
                  <a:srgbClr val="545454"/>
                </a:solidFill>
                <a:latin typeface="Open Sauce"/>
                <a:ea typeface="Open Sauce"/>
                <a:cs typeface="Open Sauce"/>
                <a:sym typeface="Open Sauce"/>
              </a:rPr>
              <a:t>Machine Learning Algorithms: Linear Regression, ARIMA for time-series analysis, and Supervised ML models for accurate growth rate predictions.</a:t>
            </a:r>
          </a:p>
          <a:p>
            <a:pPr algn="l" marL="490293" indent="-245146" lvl="1">
              <a:lnSpc>
                <a:spcPts val="2952"/>
              </a:lnSpc>
              <a:buFont typeface="Arial"/>
              <a:buChar char="•"/>
            </a:pPr>
            <a:r>
              <a:rPr lang="en-US" sz="2270">
                <a:solidFill>
                  <a:srgbClr val="545454"/>
                </a:solidFill>
                <a:latin typeface="Open Sauce"/>
                <a:ea typeface="Open Sauce"/>
                <a:cs typeface="Open Sauce"/>
                <a:sym typeface="Open Sauce"/>
              </a:rPr>
              <a:t>Data Sources: Real-time weather data using Weather APIs.</a:t>
            </a:r>
          </a:p>
          <a:p>
            <a:pPr algn="l">
              <a:lnSpc>
                <a:spcPts val="2952"/>
              </a:lnSpc>
            </a:pPr>
          </a:p>
          <a:p>
            <a:pPr algn="l">
              <a:lnSpc>
                <a:spcPts val="2952"/>
              </a:lnSpc>
            </a:pPr>
            <a:r>
              <a:rPr lang="en-US" sz="2270">
                <a:solidFill>
                  <a:srgbClr val="545454"/>
                </a:solidFill>
                <a:latin typeface="Open Sauce Bold"/>
                <a:ea typeface="Open Sauce Bold"/>
                <a:cs typeface="Open Sauce Bold"/>
                <a:sym typeface="Open Sauce Bold"/>
              </a:rPr>
              <a:t>Web Application</a:t>
            </a:r>
          </a:p>
          <a:p>
            <a:pPr algn="l">
              <a:lnSpc>
                <a:spcPts val="2952"/>
              </a:lnSpc>
            </a:pPr>
          </a:p>
          <a:p>
            <a:pPr algn="l" marL="490293" indent="-245146" lvl="1">
              <a:lnSpc>
                <a:spcPts val="2952"/>
              </a:lnSpc>
              <a:buFont typeface="Arial"/>
              <a:buChar char="•"/>
            </a:pPr>
            <a:r>
              <a:rPr lang="en-US" sz="2270">
                <a:solidFill>
                  <a:srgbClr val="545454"/>
                </a:solidFill>
                <a:latin typeface="Open Sauce"/>
                <a:ea typeface="Open Sauce"/>
                <a:cs typeface="Open Sauce"/>
                <a:sym typeface="Open Sauce"/>
              </a:rPr>
              <a:t>Tech Stack: MERN stack (MongoDB, Express, React, Node.js) for building a user-friendly interface.</a:t>
            </a:r>
          </a:p>
          <a:p>
            <a:pPr algn="l" marL="490293" indent="-245146" lvl="1">
              <a:lnSpc>
                <a:spcPts val="2952"/>
              </a:lnSpc>
              <a:buFont typeface="Arial"/>
              <a:buChar char="•"/>
            </a:pPr>
            <a:r>
              <a:rPr lang="en-US" sz="2270">
                <a:solidFill>
                  <a:srgbClr val="545454"/>
                </a:solidFill>
                <a:latin typeface="Open Sauce"/>
                <a:ea typeface="Open Sauce"/>
                <a:cs typeface="Open Sauce"/>
                <a:sym typeface="Open Sauce"/>
              </a:rPr>
              <a:t>Backend Framework: Flask for managing server-side logic.</a:t>
            </a:r>
          </a:p>
          <a:p>
            <a:pPr algn="l" marL="490293" indent="-245146" lvl="1">
              <a:lnSpc>
                <a:spcPts val="2952"/>
              </a:lnSpc>
              <a:buFont typeface="Arial"/>
              <a:buChar char="•"/>
            </a:pPr>
            <a:r>
              <a:rPr lang="en-US" sz="2270">
                <a:solidFill>
                  <a:srgbClr val="545454"/>
                </a:solidFill>
                <a:latin typeface="Open Sauce"/>
                <a:ea typeface="Open Sauce"/>
                <a:cs typeface="Open Sauce"/>
                <a:sym typeface="Open Sauce"/>
              </a:rPr>
              <a:t>Databases: Firebase for real-time data management</a:t>
            </a:r>
          </a:p>
          <a:p>
            <a:pPr algn="l">
              <a:lnSpc>
                <a:spcPts val="2952"/>
              </a:lnSpc>
            </a:pPr>
          </a:p>
          <a:p>
            <a:pPr algn="l">
              <a:lnSpc>
                <a:spcPts val="2952"/>
              </a:lnSpc>
            </a:pPr>
            <a:r>
              <a:rPr lang="en-US" sz="2270">
                <a:solidFill>
                  <a:srgbClr val="545454"/>
                </a:solidFill>
                <a:latin typeface="Open Sauce Bold"/>
                <a:ea typeface="Open Sauce Bold"/>
                <a:cs typeface="Open Sauce Bold"/>
                <a:sym typeface="Open Sauce Bold"/>
              </a:rPr>
              <a:t>Data Visualization</a:t>
            </a:r>
          </a:p>
          <a:p>
            <a:pPr algn="l">
              <a:lnSpc>
                <a:spcPts val="2952"/>
              </a:lnSpc>
            </a:pPr>
          </a:p>
          <a:p>
            <a:pPr algn="l" marL="490293" indent="-245146" lvl="1">
              <a:lnSpc>
                <a:spcPts val="2952"/>
              </a:lnSpc>
              <a:buFont typeface="Arial"/>
              <a:buChar char="•"/>
            </a:pPr>
            <a:r>
              <a:rPr lang="en-US" sz="2270">
                <a:solidFill>
                  <a:srgbClr val="545454"/>
                </a:solidFill>
                <a:latin typeface="Open Sauce"/>
                <a:ea typeface="Open Sauce"/>
                <a:cs typeface="Open Sauce"/>
                <a:sym typeface="Open Sauce"/>
              </a:rPr>
              <a:t>Tools: Power BI for presenting data insights in a comprehensible and interactive manner.</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9" id="9"/>
          <p:cNvSpPr txBox="true"/>
          <p:nvPr/>
        </p:nvSpPr>
        <p:spPr>
          <a:xfrm rot="0">
            <a:off x="2129401" y="847725"/>
            <a:ext cx="4403612" cy="979602"/>
          </a:xfrm>
          <a:prstGeom prst="rect">
            <a:avLst/>
          </a:prstGeom>
        </p:spPr>
        <p:txBody>
          <a:bodyPr anchor="t" rtlCol="false" tIns="0" lIns="0" bIns="0" rIns="0">
            <a:spAutoFit/>
          </a:bodyPr>
          <a:lstStyle/>
          <a:p>
            <a:pPr algn="l">
              <a:lnSpc>
                <a:spcPts val="7279"/>
              </a:lnSpc>
            </a:pPr>
            <a:r>
              <a:rPr lang="en-US" sz="5199">
                <a:solidFill>
                  <a:srgbClr val="545454"/>
                </a:solidFill>
                <a:latin typeface="Codec Pro Bold"/>
                <a:ea typeface="Codec Pro Bold"/>
                <a:cs typeface="Codec Pro Bold"/>
                <a:sym typeface="Codec Pro Bold"/>
              </a:rPr>
              <a:t>Requirements</a:t>
            </a:r>
          </a:p>
        </p:txBody>
      </p:sp>
      <p:sp>
        <p:nvSpPr>
          <p:cNvPr name="TextBox 10" id="10"/>
          <p:cNvSpPr txBox="true"/>
          <p:nvPr/>
        </p:nvSpPr>
        <p:spPr>
          <a:xfrm rot="0">
            <a:off x="12171266" y="9389274"/>
            <a:ext cx="5456252" cy="443821"/>
          </a:xfrm>
          <a:prstGeom prst="rect">
            <a:avLst/>
          </a:prstGeom>
        </p:spPr>
        <p:txBody>
          <a:bodyPr anchor="t" rtlCol="false" tIns="0" lIns="0" bIns="0" rIns="0">
            <a:spAutoFit/>
          </a:bodyPr>
          <a:lstStyle/>
          <a:p>
            <a:pPr algn="r">
              <a:lnSpc>
                <a:spcPts val="3360"/>
              </a:lnSpc>
            </a:pPr>
            <a:r>
              <a:rPr lang="en-US" sz="2400">
                <a:solidFill>
                  <a:srgbClr val="545454"/>
                </a:solidFill>
                <a:latin typeface="Codec Pro Bold"/>
                <a:ea typeface="Codec Pro Bold"/>
                <a:cs typeface="Codec Pro Bold"/>
                <a:sym typeface="Codec Pro Bold"/>
              </a:rPr>
              <a:t>Sewwandi P B | IT21172632 | 24-25J-193</a:t>
            </a:r>
          </a:p>
        </p:txBody>
      </p:sp>
      <p:sp>
        <p:nvSpPr>
          <p:cNvPr name="TextBox 11" id="11"/>
          <p:cNvSpPr txBox="true"/>
          <p:nvPr/>
        </p:nvSpPr>
        <p:spPr>
          <a:xfrm rot="0">
            <a:off x="2095815" y="2363253"/>
            <a:ext cx="13739099" cy="5696551"/>
          </a:xfrm>
          <a:prstGeom prst="rect">
            <a:avLst/>
          </a:prstGeom>
        </p:spPr>
        <p:txBody>
          <a:bodyPr anchor="t" rtlCol="false" tIns="0" lIns="0" bIns="0" rIns="0">
            <a:spAutoFit/>
          </a:bodyPr>
          <a:lstStyle/>
          <a:p>
            <a:pPr algn="l" marL="626687" indent="-313343" lvl="1">
              <a:lnSpc>
                <a:spcPts val="3773"/>
              </a:lnSpc>
              <a:buFont typeface="Arial"/>
              <a:buChar char="•"/>
            </a:pPr>
            <a:r>
              <a:rPr lang="en-US" sz="2902">
                <a:solidFill>
                  <a:srgbClr val="545454"/>
                </a:solidFill>
                <a:latin typeface="Open Sauce Bold"/>
                <a:ea typeface="Open Sauce Bold"/>
                <a:cs typeface="Open Sauce Bold"/>
                <a:sym typeface="Open Sauce Bold"/>
              </a:rPr>
              <a:t>System Requirements: </a:t>
            </a:r>
          </a:p>
          <a:p>
            <a:pPr algn="l">
              <a:lnSpc>
                <a:spcPts val="3383"/>
              </a:lnSpc>
            </a:pPr>
            <a:r>
              <a:rPr lang="en-US" sz="2602">
                <a:solidFill>
                  <a:srgbClr val="545454"/>
                </a:solidFill>
                <a:latin typeface="Open Sauce"/>
                <a:ea typeface="Open Sauce"/>
                <a:cs typeface="Open Sauce"/>
                <a:sym typeface="Open Sauce"/>
              </a:rPr>
              <a:t>   </a:t>
            </a:r>
            <a:r>
              <a:rPr lang="en-US" sz="2602">
                <a:solidFill>
                  <a:srgbClr val="545454"/>
                </a:solidFill>
                <a:latin typeface="Open Sauce"/>
                <a:ea typeface="Open Sauce"/>
                <a:cs typeface="Open Sauce"/>
                <a:sym typeface="Open Sauce"/>
              </a:rPr>
              <a:t>A system with supporting machine learning, web applications, and data visualization.</a:t>
            </a:r>
          </a:p>
          <a:p>
            <a:pPr algn="l">
              <a:lnSpc>
                <a:spcPts val="3383"/>
              </a:lnSpc>
            </a:pPr>
          </a:p>
          <a:p>
            <a:pPr algn="l" marL="626687" indent="-313343" lvl="1">
              <a:lnSpc>
                <a:spcPts val="3773"/>
              </a:lnSpc>
              <a:buFont typeface="Arial"/>
              <a:buChar char="•"/>
            </a:pPr>
            <a:r>
              <a:rPr lang="en-US" sz="2902">
                <a:solidFill>
                  <a:srgbClr val="545454"/>
                </a:solidFill>
                <a:latin typeface="Open Sauce Bold"/>
                <a:ea typeface="Open Sauce Bold"/>
                <a:cs typeface="Open Sauce Bold"/>
                <a:sym typeface="Open Sauce Bold"/>
              </a:rPr>
              <a:t>Functional Requirements:</a:t>
            </a:r>
          </a:p>
          <a:p>
            <a:pPr algn="l">
              <a:lnSpc>
                <a:spcPts val="3383"/>
              </a:lnSpc>
            </a:pPr>
            <a:r>
              <a:rPr lang="en-US" sz="2602">
                <a:solidFill>
                  <a:srgbClr val="545454"/>
                </a:solidFill>
                <a:latin typeface="Open Sauce"/>
                <a:ea typeface="Open Sauce"/>
                <a:cs typeface="Open Sauce"/>
                <a:sym typeface="Open Sauce"/>
              </a:rPr>
              <a:t>    </a:t>
            </a:r>
            <a:r>
              <a:rPr lang="en-US" sz="2602">
                <a:solidFill>
                  <a:srgbClr val="545454"/>
                </a:solidFill>
                <a:latin typeface="Open Sauce"/>
                <a:ea typeface="Open Sauce"/>
                <a:cs typeface="Open Sauce"/>
                <a:sym typeface="Open Sauce"/>
              </a:rPr>
              <a:t>Giving the Growth Rate </a:t>
            </a:r>
          </a:p>
          <a:p>
            <a:pPr algn="l">
              <a:lnSpc>
                <a:spcPts val="3383"/>
              </a:lnSpc>
            </a:pPr>
            <a:r>
              <a:rPr lang="en-US" sz="2602">
                <a:solidFill>
                  <a:srgbClr val="545454"/>
                </a:solidFill>
                <a:latin typeface="Open Sauce"/>
                <a:ea typeface="Open Sauce"/>
                <a:cs typeface="Open Sauce"/>
                <a:sym typeface="Open Sauce"/>
              </a:rPr>
              <a:t>    </a:t>
            </a:r>
            <a:r>
              <a:rPr lang="en-US" sz="2602">
                <a:solidFill>
                  <a:srgbClr val="545454"/>
                </a:solidFill>
                <a:latin typeface="Open Sauce"/>
                <a:ea typeface="Open Sauce"/>
                <a:cs typeface="Open Sauce"/>
                <a:sym typeface="Open Sauce"/>
              </a:rPr>
              <a:t>Report Generation </a:t>
            </a:r>
          </a:p>
          <a:p>
            <a:pPr algn="l">
              <a:lnSpc>
                <a:spcPts val="3383"/>
              </a:lnSpc>
            </a:pPr>
          </a:p>
          <a:p>
            <a:pPr algn="l" marL="626687" indent="-313343" lvl="1">
              <a:lnSpc>
                <a:spcPts val="3773"/>
              </a:lnSpc>
              <a:buFont typeface="Arial"/>
              <a:buChar char="•"/>
            </a:pPr>
            <a:r>
              <a:rPr lang="en-US" sz="2902">
                <a:solidFill>
                  <a:srgbClr val="545454"/>
                </a:solidFill>
                <a:latin typeface="Open Sauce Bold"/>
                <a:ea typeface="Open Sauce Bold"/>
                <a:cs typeface="Open Sauce Bold"/>
                <a:sym typeface="Open Sauce Bold"/>
              </a:rPr>
              <a:t>Non-Functional Requirements:</a:t>
            </a:r>
          </a:p>
          <a:p>
            <a:pPr algn="just">
              <a:lnSpc>
                <a:spcPts val="3253"/>
              </a:lnSpc>
            </a:pPr>
            <a:r>
              <a:rPr lang="en-US" sz="2502">
                <a:solidFill>
                  <a:srgbClr val="545454"/>
                </a:solidFill>
                <a:latin typeface="Open Sauce"/>
                <a:ea typeface="Open Sauce"/>
                <a:cs typeface="Open Sauce"/>
                <a:sym typeface="Open Sauce"/>
              </a:rPr>
              <a:t>    </a:t>
            </a:r>
            <a:r>
              <a:rPr lang="en-US" sz="2502">
                <a:solidFill>
                  <a:srgbClr val="545454"/>
                </a:solidFill>
                <a:latin typeface="Open Sauce"/>
                <a:ea typeface="Open Sauce"/>
                <a:cs typeface="Open Sauce"/>
                <a:sym typeface="Open Sauce"/>
              </a:rPr>
              <a:t>Scalability</a:t>
            </a:r>
          </a:p>
          <a:p>
            <a:pPr algn="just">
              <a:lnSpc>
                <a:spcPts val="3253"/>
              </a:lnSpc>
            </a:pPr>
            <a:r>
              <a:rPr lang="en-US" sz="2502">
                <a:solidFill>
                  <a:srgbClr val="545454"/>
                </a:solidFill>
                <a:latin typeface="Open Sauce"/>
                <a:ea typeface="Open Sauce"/>
                <a:cs typeface="Open Sauce"/>
                <a:sym typeface="Open Sauce"/>
              </a:rPr>
              <a:t>    </a:t>
            </a:r>
            <a:r>
              <a:rPr lang="en-US" sz="2502">
                <a:solidFill>
                  <a:srgbClr val="545454"/>
                </a:solidFill>
                <a:latin typeface="Open Sauce"/>
                <a:ea typeface="Open Sauce"/>
                <a:cs typeface="Open Sauce"/>
                <a:sym typeface="Open Sauce"/>
              </a:rPr>
              <a:t>Usability</a:t>
            </a:r>
          </a:p>
          <a:p>
            <a:pPr algn="just">
              <a:lnSpc>
                <a:spcPts val="3253"/>
              </a:lnSpc>
            </a:pPr>
            <a:r>
              <a:rPr lang="en-US" sz="2502">
                <a:solidFill>
                  <a:srgbClr val="545454"/>
                </a:solidFill>
                <a:latin typeface="Open Sauce"/>
                <a:ea typeface="Open Sauce"/>
                <a:cs typeface="Open Sauce"/>
                <a:sym typeface="Open Sauce"/>
              </a:rPr>
              <a:t>    </a:t>
            </a:r>
            <a:r>
              <a:rPr lang="en-US" sz="2502">
                <a:solidFill>
                  <a:srgbClr val="545454"/>
                </a:solidFill>
                <a:latin typeface="Open Sauce"/>
                <a:ea typeface="Open Sauce"/>
                <a:cs typeface="Open Sauce"/>
                <a:sym typeface="Open Sauce"/>
              </a:rPr>
              <a:t>Performance</a:t>
            </a:r>
          </a:p>
          <a:p>
            <a:pPr algn="just">
              <a:lnSpc>
                <a:spcPts val="3253"/>
              </a:lnSpc>
            </a:pPr>
            <a:r>
              <a:rPr lang="en-US" sz="2502">
                <a:solidFill>
                  <a:srgbClr val="545454"/>
                </a:solidFill>
                <a:latin typeface="Open Sauce"/>
                <a:ea typeface="Open Sauce"/>
                <a:cs typeface="Open Sauce"/>
                <a:sym typeface="Open Sauce"/>
              </a:rPr>
              <a:t>    </a:t>
            </a:r>
            <a:r>
              <a:rPr lang="en-US" sz="2502">
                <a:solidFill>
                  <a:srgbClr val="545454"/>
                </a:solidFill>
                <a:latin typeface="Open Sauce"/>
                <a:ea typeface="Open Sauce"/>
                <a:cs typeface="Open Sauce"/>
                <a:sym typeface="Open Sauce"/>
              </a:rPr>
              <a:t>Reliability</a:t>
            </a:r>
          </a:p>
          <a:p>
            <a:pPr algn="ctr">
              <a:lnSpc>
                <a:spcPts val="3903"/>
              </a:lnSpc>
              <a:spcBef>
                <a:spcPct val="0"/>
              </a:spcBef>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2129401" y="847725"/>
            <a:ext cx="7375497" cy="979602"/>
          </a:xfrm>
          <a:prstGeom prst="rect">
            <a:avLst/>
          </a:prstGeom>
        </p:spPr>
        <p:txBody>
          <a:bodyPr anchor="t" rtlCol="false" tIns="0" lIns="0" bIns="0" rIns="0">
            <a:spAutoFit/>
          </a:bodyPr>
          <a:lstStyle/>
          <a:p>
            <a:pPr algn="l">
              <a:lnSpc>
                <a:spcPts val="7279"/>
              </a:lnSpc>
            </a:pPr>
            <a:r>
              <a:rPr lang="en-US" sz="5199">
                <a:solidFill>
                  <a:srgbClr val="545454"/>
                </a:solidFill>
                <a:latin typeface="Codec Pro Bold"/>
                <a:ea typeface="Codec Pro Bold"/>
                <a:cs typeface="Codec Pro Bold"/>
                <a:sym typeface="Codec Pro Bold"/>
              </a:rPr>
              <a:t>Work Breakdown Chart</a:t>
            </a:r>
          </a:p>
        </p:txBody>
      </p:sp>
      <p:sp>
        <p:nvSpPr>
          <p:cNvPr name="Freeform 9" id="9"/>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10" id="10"/>
          <p:cNvSpPr txBox="true"/>
          <p:nvPr/>
        </p:nvSpPr>
        <p:spPr>
          <a:xfrm rot="0">
            <a:off x="12171266" y="9389274"/>
            <a:ext cx="5456252" cy="443821"/>
          </a:xfrm>
          <a:prstGeom prst="rect">
            <a:avLst/>
          </a:prstGeom>
        </p:spPr>
        <p:txBody>
          <a:bodyPr anchor="t" rtlCol="false" tIns="0" lIns="0" bIns="0" rIns="0">
            <a:spAutoFit/>
          </a:bodyPr>
          <a:lstStyle/>
          <a:p>
            <a:pPr algn="r">
              <a:lnSpc>
                <a:spcPts val="3360"/>
              </a:lnSpc>
            </a:pPr>
            <a:r>
              <a:rPr lang="en-US" sz="2400">
                <a:solidFill>
                  <a:srgbClr val="545454"/>
                </a:solidFill>
                <a:latin typeface="Codec Pro Bold"/>
                <a:ea typeface="Codec Pro Bold"/>
                <a:cs typeface="Codec Pro Bold"/>
                <a:sym typeface="Codec Pro Bold"/>
              </a:rPr>
              <a:t>Sewwandi P B | IT21172632 | 24-25J-193</a:t>
            </a:r>
          </a:p>
        </p:txBody>
      </p:sp>
      <p:grpSp>
        <p:nvGrpSpPr>
          <p:cNvPr name="Group 11" id="11"/>
          <p:cNvGrpSpPr/>
          <p:nvPr/>
        </p:nvGrpSpPr>
        <p:grpSpPr>
          <a:xfrm rot="0">
            <a:off x="7262321" y="2789265"/>
            <a:ext cx="5226569" cy="944737"/>
            <a:chOff x="0" y="0"/>
            <a:chExt cx="6968758" cy="1259650"/>
          </a:xfrm>
        </p:grpSpPr>
        <p:grpSp>
          <p:nvGrpSpPr>
            <p:cNvPr name="Group 12" id="12"/>
            <p:cNvGrpSpPr/>
            <p:nvPr/>
          </p:nvGrpSpPr>
          <p:grpSpPr>
            <a:xfrm rot="0">
              <a:off x="0" y="0"/>
              <a:ext cx="6968758" cy="1259650"/>
              <a:chOff x="0" y="0"/>
              <a:chExt cx="1376545" cy="248820"/>
            </a:xfrm>
          </p:grpSpPr>
          <p:sp>
            <p:nvSpPr>
              <p:cNvPr name="Freeform 13" id="13"/>
              <p:cNvSpPr/>
              <p:nvPr/>
            </p:nvSpPr>
            <p:spPr>
              <a:xfrm flipH="false" flipV="false" rot="0">
                <a:off x="0" y="0"/>
                <a:ext cx="1376545" cy="248820"/>
              </a:xfrm>
              <a:custGeom>
                <a:avLst/>
                <a:gdLst/>
                <a:ahLst/>
                <a:cxnLst/>
                <a:rect r="r" b="b" t="t" l="l"/>
                <a:pathLst>
                  <a:path h="248820" w="1376545">
                    <a:moveTo>
                      <a:pt x="74063" y="0"/>
                    </a:moveTo>
                    <a:lnTo>
                      <a:pt x="1302482" y="0"/>
                    </a:lnTo>
                    <a:cubicBezTo>
                      <a:pt x="1343386" y="0"/>
                      <a:pt x="1376545" y="33159"/>
                      <a:pt x="1376545" y="74063"/>
                    </a:cubicBezTo>
                    <a:lnTo>
                      <a:pt x="1376545" y="174757"/>
                    </a:lnTo>
                    <a:cubicBezTo>
                      <a:pt x="1376545" y="215661"/>
                      <a:pt x="1343386" y="248820"/>
                      <a:pt x="1302482" y="248820"/>
                    </a:cubicBezTo>
                    <a:lnTo>
                      <a:pt x="74063" y="248820"/>
                    </a:lnTo>
                    <a:cubicBezTo>
                      <a:pt x="33159" y="248820"/>
                      <a:pt x="0" y="215661"/>
                      <a:pt x="0" y="174757"/>
                    </a:cubicBezTo>
                    <a:lnTo>
                      <a:pt x="0" y="74063"/>
                    </a:lnTo>
                    <a:cubicBezTo>
                      <a:pt x="0" y="33159"/>
                      <a:pt x="33159" y="0"/>
                      <a:pt x="74063" y="0"/>
                    </a:cubicBezTo>
                    <a:close/>
                  </a:path>
                </a:pathLst>
              </a:custGeom>
              <a:solidFill>
                <a:srgbClr val="1C5739"/>
              </a:solidFill>
            </p:spPr>
          </p:sp>
          <p:sp>
            <p:nvSpPr>
              <p:cNvPr name="TextBox 14" id="14"/>
              <p:cNvSpPr txBox="true"/>
              <p:nvPr/>
            </p:nvSpPr>
            <p:spPr>
              <a:xfrm>
                <a:off x="0" y="-19050"/>
                <a:ext cx="1376545" cy="267870"/>
              </a:xfrm>
              <a:prstGeom prst="rect">
                <a:avLst/>
              </a:prstGeom>
            </p:spPr>
            <p:txBody>
              <a:bodyPr anchor="ctr" rtlCol="false" tIns="50800" lIns="50800" bIns="50800" rIns="50800"/>
              <a:lstStyle/>
              <a:p>
                <a:pPr algn="ctr">
                  <a:lnSpc>
                    <a:spcPts val="2859"/>
                  </a:lnSpc>
                </a:pPr>
              </a:p>
            </p:txBody>
          </p:sp>
        </p:grpSp>
        <p:sp>
          <p:nvSpPr>
            <p:cNvPr name="TextBox 15" id="15"/>
            <p:cNvSpPr txBox="true"/>
            <p:nvPr/>
          </p:nvSpPr>
          <p:spPr>
            <a:xfrm rot="0">
              <a:off x="1285408" y="195090"/>
              <a:ext cx="4397942" cy="755170"/>
            </a:xfrm>
            <a:prstGeom prst="rect">
              <a:avLst/>
            </a:prstGeom>
          </p:spPr>
          <p:txBody>
            <a:bodyPr anchor="t" rtlCol="false" tIns="0" lIns="0" bIns="0" rIns="0">
              <a:spAutoFit/>
            </a:bodyPr>
            <a:lstStyle/>
            <a:p>
              <a:pPr algn="l">
                <a:lnSpc>
                  <a:spcPts val="4480"/>
                </a:lnSpc>
              </a:pPr>
              <a:r>
                <a:rPr lang="en-US" sz="3200">
                  <a:solidFill>
                    <a:srgbClr val="FFFFFF"/>
                  </a:solidFill>
                  <a:latin typeface="Codec Pro Bold"/>
                  <a:ea typeface="Codec Pro Bold"/>
                  <a:cs typeface="Codec Pro Bold"/>
                  <a:sym typeface="Codec Pro Bold"/>
                </a:rPr>
                <a:t>Research Project</a:t>
              </a:r>
            </a:p>
          </p:txBody>
        </p:sp>
      </p:grpSp>
      <p:sp>
        <p:nvSpPr>
          <p:cNvPr name="TextBox 16" id="16"/>
          <p:cNvSpPr txBox="true"/>
          <p:nvPr/>
        </p:nvSpPr>
        <p:spPr>
          <a:xfrm rot="0">
            <a:off x="1926630" y="6045826"/>
            <a:ext cx="2371985" cy="1701165"/>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545454"/>
                </a:solidFill>
                <a:latin typeface="Codec Pro Bold"/>
                <a:ea typeface="Codec Pro Bold"/>
                <a:cs typeface="Codec Pro Bold"/>
                <a:sym typeface="Codec Pro Bold"/>
              </a:rPr>
              <a:t>Research</a:t>
            </a:r>
          </a:p>
          <a:p>
            <a:pPr algn="l">
              <a:lnSpc>
                <a:spcPts val="3359"/>
              </a:lnSpc>
            </a:pPr>
          </a:p>
          <a:p>
            <a:pPr algn="l" marL="518160" indent="-259080" lvl="1">
              <a:lnSpc>
                <a:spcPts val="3359"/>
              </a:lnSpc>
              <a:buFont typeface="Arial"/>
              <a:buChar char="•"/>
            </a:pPr>
            <a:r>
              <a:rPr lang="en-US" sz="2400">
                <a:solidFill>
                  <a:srgbClr val="545454"/>
                </a:solidFill>
                <a:latin typeface="Codec Pro Bold"/>
                <a:ea typeface="Codec Pro Bold"/>
                <a:cs typeface="Codec Pro Bold"/>
                <a:sym typeface="Codec Pro Bold"/>
              </a:rPr>
              <a:t>Data Collection</a:t>
            </a:r>
          </a:p>
        </p:txBody>
      </p:sp>
      <p:sp>
        <p:nvSpPr>
          <p:cNvPr name="TextBox 17" id="17"/>
          <p:cNvSpPr txBox="true"/>
          <p:nvPr/>
        </p:nvSpPr>
        <p:spPr>
          <a:xfrm rot="0">
            <a:off x="4545446" y="6045826"/>
            <a:ext cx="2507088" cy="2120265"/>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545454"/>
                </a:solidFill>
                <a:latin typeface="Codec Pro Bold"/>
                <a:ea typeface="Codec Pro Bold"/>
                <a:cs typeface="Codec Pro Bold"/>
                <a:sym typeface="Codec Pro Bold"/>
              </a:rPr>
              <a:t>Building Prediction Models</a:t>
            </a:r>
          </a:p>
          <a:p>
            <a:pPr algn="l" marL="518160" indent="-259080" lvl="1">
              <a:lnSpc>
                <a:spcPts val="3359"/>
              </a:lnSpc>
              <a:buFont typeface="Arial"/>
              <a:buChar char="•"/>
            </a:pPr>
            <a:r>
              <a:rPr lang="en-US" sz="2400">
                <a:solidFill>
                  <a:srgbClr val="545454"/>
                </a:solidFill>
                <a:latin typeface="Codec Pro Bold"/>
                <a:ea typeface="Codec Pro Bold"/>
                <a:cs typeface="Codec Pro Bold"/>
                <a:sym typeface="Codec Pro Bold"/>
              </a:rPr>
              <a:t>Integrating Weather APIs</a:t>
            </a:r>
          </a:p>
        </p:txBody>
      </p:sp>
      <p:sp>
        <p:nvSpPr>
          <p:cNvPr name="TextBox 18" id="18"/>
          <p:cNvSpPr txBox="true"/>
          <p:nvPr/>
        </p:nvSpPr>
        <p:spPr>
          <a:xfrm rot="0">
            <a:off x="7299365" y="6045826"/>
            <a:ext cx="2446180" cy="2539365"/>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545454"/>
                </a:solidFill>
                <a:latin typeface="Codec Pro Bold"/>
                <a:ea typeface="Codec Pro Bold"/>
                <a:cs typeface="Codec Pro Bold"/>
                <a:sym typeface="Codec Pro Bold"/>
              </a:rPr>
              <a:t>Development of Web Application</a:t>
            </a:r>
          </a:p>
          <a:p>
            <a:pPr algn="l" marL="518160" indent="-259080" lvl="1">
              <a:lnSpc>
                <a:spcPts val="3359"/>
              </a:lnSpc>
              <a:buFont typeface="Arial"/>
              <a:buChar char="•"/>
            </a:pPr>
            <a:r>
              <a:rPr lang="en-US" sz="2400">
                <a:solidFill>
                  <a:srgbClr val="545454"/>
                </a:solidFill>
                <a:latin typeface="Codec Pro Bold"/>
                <a:ea typeface="Codec Pro Bold"/>
                <a:cs typeface="Codec Pro Bold"/>
                <a:sym typeface="Codec Pro Bold"/>
              </a:rPr>
              <a:t>Training and Testing ML Models</a:t>
            </a:r>
          </a:p>
        </p:txBody>
      </p:sp>
      <p:sp>
        <p:nvSpPr>
          <p:cNvPr name="TextBox 19" id="19"/>
          <p:cNvSpPr txBox="true"/>
          <p:nvPr/>
        </p:nvSpPr>
        <p:spPr>
          <a:xfrm rot="0">
            <a:off x="9992377" y="6045826"/>
            <a:ext cx="2446180" cy="3377565"/>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545454"/>
                </a:solidFill>
                <a:latin typeface="Codec Pro Bold"/>
                <a:ea typeface="Codec Pro Bold"/>
                <a:cs typeface="Codec Pro Bold"/>
                <a:sym typeface="Codec Pro Bold"/>
              </a:rPr>
              <a:t>Integration of Data Visualization Tools</a:t>
            </a:r>
          </a:p>
          <a:p>
            <a:pPr algn="l" marL="518160" indent="-259080" lvl="1">
              <a:lnSpc>
                <a:spcPts val="3359"/>
              </a:lnSpc>
              <a:buFont typeface="Arial"/>
              <a:buChar char="•"/>
            </a:pPr>
            <a:r>
              <a:rPr lang="en-US" sz="2400">
                <a:solidFill>
                  <a:srgbClr val="545454"/>
                </a:solidFill>
                <a:latin typeface="Codec Pro Bold"/>
                <a:ea typeface="Codec Pro Bold"/>
                <a:cs typeface="Codec Pro Bold"/>
                <a:sym typeface="Codec Pro Bold"/>
              </a:rPr>
              <a:t>Web Application Interface Refinement</a:t>
            </a:r>
          </a:p>
        </p:txBody>
      </p:sp>
      <p:sp>
        <p:nvSpPr>
          <p:cNvPr name="TextBox 20" id="20"/>
          <p:cNvSpPr txBox="true"/>
          <p:nvPr/>
        </p:nvSpPr>
        <p:spPr>
          <a:xfrm rot="0">
            <a:off x="12685389" y="6045826"/>
            <a:ext cx="2693012" cy="2120265"/>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545454"/>
                </a:solidFill>
                <a:latin typeface="Codec Pro Bold"/>
                <a:ea typeface="Codec Pro Bold"/>
                <a:cs typeface="Codec Pro Bold"/>
                <a:sym typeface="Codec Pro Bold"/>
              </a:rPr>
              <a:t>System Testing</a:t>
            </a:r>
          </a:p>
          <a:p>
            <a:pPr algn="l">
              <a:lnSpc>
                <a:spcPts val="3359"/>
              </a:lnSpc>
            </a:pPr>
          </a:p>
          <a:p>
            <a:pPr algn="l" marL="518160" indent="-259080" lvl="1">
              <a:lnSpc>
                <a:spcPts val="3359"/>
              </a:lnSpc>
              <a:buFont typeface="Arial"/>
              <a:buChar char="•"/>
            </a:pPr>
            <a:r>
              <a:rPr lang="en-US" sz="2400">
                <a:solidFill>
                  <a:srgbClr val="545454"/>
                </a:solidFill>
                <a:latin typeface="Codec Pro Bold"/>
                <a:ea typeface="Codec Pro Bold"/>
                <a:cs typeface="Codec Pro Bold"/>
                <a:sym typeface="Codec Pro Bold"/>
              </a:rPr>
              <a:t>Iterative Improvements</a:t>
            </a:r>
          </a:p>
        </p:txBody>
      </p:sp>
      <p:sp>
        <p:nvSpPr>
          <p:cNvPr name="TextBox 21" id="21"/>
          <p:cNvSpPr txBox="true"/>
          <p:nvPr/>
        </p:nvSpPr>
        <p:spPr>
          <a:xfrm rot="0">
            <a:off x="15378401" y="6045826"/>
            <a:ext cx="2446180" cy="2539365"/>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545454"/>
                </a:solidFill>
                <a:latin typeface="Codec Pro Bold"/>
                <a:ea typeface="Codec Pro Bold"/>
                <a:cs typeface="Codec Pro Bold"/>
                <a:sym typeface="Codec Pro Bold"/>
              </a:rPr>
              <a:t>System Deployment</a:t>
            </a:r>
          </a:p>
          <a:p>
            <a:pPr algn="l">
              <a:lnSpc>
                <a:spcPts val="3359"/>
              </a:lnSpc>
            </a:pPr>
          </a:p>
          <a:p>
            <a:pPr algn="l" marL="518160" indent="-259080" lvl="1">
              <a:lnSpc>
                <a:spcPts val="3359"/>
              </a:lnSpc>
              <a:buFont typeface="Arial"/>
              <a:buChar char="•"/>
            </a:pPr>
            <a:r>
              <a:rPr lang="en-US" sz="2400">
                <a:solidFill>
                  <a:srgbClr val="545454"/>
                </a:solidFill>
                <a:latin typeface="Codec Pro Bold"/>
                <a:ea typeface="Codec Pro Bold"/>
                <a:cs typeface="Codec Pro Bold"/>
                <a:sym typeface="Codec Pro Bold"/>
              </a:rPr>
              <a:t>User Testing and Feedback</a:t>
            </a:r>
          </a:p>
        </p:txBody>
      </p:sp>
      <p:grpSp>
        <p:nvGrpSpPr>
          <p:cNvPr name="Group 22" id="22"/>
          <p:cNvGrpSpPr/>
          <p:nvPr/>
        </p:nvGrpSpPr>
        <p:grpSpPr>
          <a:xfrm rot="0">
            <a:off x="1926630" y="4547153"/>
            <a:ext cx="2371985" cy="905154"/>
            <a:chOff x="0" y="0"/>
            <a:chExt cx="624720" cy="238394"/>
          </a:xfrm>
        </p:grpSpPr>
        <p:sp>
          <p:nvSpPr>
            <p:cNvPr name="Freeform 23" id="23"/>
            <p:cNvSpPr/>
            <p:nvPr/>
          </p:nvSpPr>
          <p:spPr>
            <a:xfrm flipH="false" flipV="false" rot="0">
              <a:off x="0" y="0"/>
              <a:ext cx="624720" cy="238394"/>
            </a:xfrm>
            <a:custGeom>
              <a:avLst/>
              <a:gdLst/>
              <a:ahLst/>
              <a:cxnLst/>
              <a:rect r="r" b="b" t="t" l="l"/>
              <a:pathLst>
                <a:path h="238394" w="624720">
                  <a:moveTo>
                    <a:pt x="119197" y="0"/>
                  </a:moveTo>
                  <a:lnTo>
                    <a:pt x="505523" y="0"/>
                  </a:lnTo>
                  <a:cubicBezTo>
                    <a:pt x="571354" y="0"/>
                    <a:pt x="624720" y="53366"/>
                    <a:pt x="624720" y="119197"/>
                  </a:cubicBezTo>
                  <a:lnTo>
                    <a:pt x="624720" y="119197"/>
                  </a:lnTo>
                  <a:cubicBezTo>
                    <a:pt x="624720" y="185028"/>
                    <a:pt x="571354" y="238394"/>
                    <a:pt x="505523" y="238394"/>
                  </a:cubicBezTo>
                  <a:lnTo>
                    <a:pt x="119197" y="238394"/>
                  </a:lnTo>
                  <a:cubicBezTo>
                    <a:pt x="53366" y="238394"/>
                    <a:pt x="0" y="185028"/>
                    <a:pt x="0" y="119197"/>
                  </a:cubicBezTo>
                  <a:lnTo>
                    <a:pt x="0" y="119197"/>
                  </a:lnTo>
                  <a:cubicBezTo>
                    <a:pt x="0" y="53366"/>
                    <a:pt x="53366" y="0"/>
                    <a:pt x="119197" y="0"/>
                  </a:cubicBezTo>
                  <a:close/>
                </a:path>
              </a:pathLst>
            </a:custGeom>
            <a:solidFill>
              <a:srgbClr val="1C5739"/>
            </a:solidFill>
          </p:spPr>
        </p:sp>
        <p:sp>
          <p:nvSpPr>
            <p:cNvPr name="TextBox 24" id="24"/>
            <p:cNvSpPr txBox="true"/>
            <p:nvPr/>
          </p:nvSpPr>
          <p:spPr>
            <a:xfrm>
              <a:off x="0" y="-19050"/>
              <a:ext cx="624720" cy="257444"/>
            </a:xfrm>
            <a:prstGeom prst="rect">
              <a:avLst/>
            </a:prstGeom>
          </p:spPr>
          <p:txBody>
            <a:bodyPr anchor="ctr" rtlCol="false" tIns="50800" lIns="50800" bIns="50800" rIns="50800"/>
            <a:lstStyle/>
            <a:p>
              <a:pPr algn="ctr">
                <a:lnSpc>
                  <a:spcPts val="2859"/>
                </a:lnSpc>
              </a:pPr>
            </a:p>
          </p:txBody>
        </p:sp>
      </p:grpSp>
      <p:sp>
        <p:nvSpPr>
          <p:cNvPr name="TextBox 25" id="25"/>
          <p:cNvSpPr txBox="true"/>
          <p:nvPr/>
        </p:nvSpPr>
        <p:spPr>
          <a:xfrm rot="0">
            <a:off x="1926630" y="4645103"/>
            <a:ext cx="2371985" cy="594952"/>
          </a:xfrm>
          <a:prstGeom prst="rect">
            <a:avLst/>
          </a:prstGeom>
        </p:spPr>
        <p:txBody>
          <a:bodyPr anchor="t" rtlCol="false" tIns="0" lIns="0" bIns="0" rIns="0">
            <a:spAutoFit/>
          </a:bodyPr>
          <a:lstStyle/>
          <a:p>
            <a:pPr algn="ctr">
              <a:lnSpc>
                <a:spcPts val="4480"/>
              </a:lnSpc>
            </a:pPr>
            <a:r>
              <a:rPr lang="en-US" sz="3200">
                <a:solidFill>
                  <a:srgbClr val="FFFFFF"/>
                </a:solidFill>
                <a:latin typeface="Codec Pro Bold"/>
                <a:ea typeface="Codec Pro Bold"/>
                <a:cs typeface="Codec Pro Bold"/>
                <a:sym typeface="Codec Pro Bold"/>
              </a:rPr>
              <a:t>Phase 1</a:t>
            </a:r>
          </a:p>
        </p:txBody>
      </p:sp>
      <p:grpSp>
        <p:nvGrpSpPr>
          <p:cNvPr name="Group 26" id="26"/>
          <p:cNvGrpSpPr/>
          <p:nvPr/>
        </p:nvGrpSpPr>
        <p:grpSpPr>
          <a:xfrm rot="0">
            <a:off x="7336517" y="4547153"/>
            <a:ext cx="2371985" cy="905154"/>
            <a:chOff x="0" y="0"/>
            <a:chExt cx="624720" cy="238394"/>
          </a:xfrm>
        </p:grpSpPr>
        <p:sp>
          <p:nvSpPr>
            <p:cNvPr name="Freeform 27" id="27"/>
            <p:cNvSpPr/>
            <p:nvPr/>
          </p:nvSpPr>
          <p:spPr>
            <a:xfrm flipH="false" flipV="false" rot="0">
              <a:off x="0" y="0"/>
              <a:ext cx="624720" cy="238394"/>
            </a:xfrm>
            <a:custGeom>
              <a:avLst/>
              <a:gdLst/>
              <a:ahLst/>
              <a:cxnLst/>
              <a:rect r="r" b="b" t="t" l="l"/>
              <a:pathLst>
                <a:path h="238394" w="624720">
                  <a:moveTo>
                    <a:pt x="119197" y="0"/>
                  </a:moveTo>
                  <a:lnTo>
                    <a:pt x="505523" y="0"/>
                  </a:lnTo>
                  <a:cubicBezTo>
                    <a:pt x="571354" y="0"/>
                    <a:pt x="624720" y="53366"/>
                    <a:pt x="624720" y="119197"/>
                  </a:cubicBezTo>
                  <a:lnTo>
                    <a:pt x="624720" y="119197"/>
                  </a:lnTo>
                  <a:cubicBezTo>
                    <a:pt x="624720" y="185028"/>
                    <a:pt x="571354" y="238394"/>
                    <a:pt x="505523" y="238394"/>
                  </a:cubicBezTo>
                  <a:lnTo>
                    <a:pt x="119197" y="238394"/>
                  </a:lnTo>
                  <a:cubicBezTo>
                    <a:pt x="53366" y="238394"/>
                    <a:pt x="0" y="185028"/>
                    <a:pt x="0" y="119197"/>
                  </a:cubicBezTo>
                  <a:lnTo>
                    <a:pt x="0" y="119197"/>
                  </a:lnTo>
                  <a:cubicBezTo>
                    <a:pt x="0" y="53366"/>
                    <a:pt x="53366" y="0"/>
                    <a:pt x="119197" y="0"/>
                  </a:cubicBezTo>
                  <a:close/>
                </a:path>
              </a:pathLst>
            </a:custGeom>
            <a:solidFill>
              <a:srgbClr val="1C5739"/>
            </a:solidFill>
          </p:spPr>
        </p:sp>
        <p:sp>
          <p:nvSpPr>
            <p:cNvPr name="TextBox 28" id="28"/>
            <p:cNvSpPr txBox="true"/>
            <p:nvPr/>
          </p:nvSpPr>
          <p:spPr>
            <a:xfrm>
              <a:off x="0" y="-19050"/>
              <a:ext cx="624720" cy="257444"/>
            </a:xfrm>
            <a:prstGeom prst="rect">
              <a:avLst/>
            </a:prstGeom>
          </p:spPr>
          <p:txBody>
            <a:bodyPr anchor="ctr" rtlCol="false" tIns="50800" lIns="50800" bIns="50800" rIns="50800"/>
            <a:lstStyle/>
            <a:p>
              <a:pPr algn="ctr">
                <a:lnSpc>
                  <a:spcPts val="2859"/>
                </a:lnSpc>
              </a:pPr>
            </a:p>
          </p:txBody>
        </p:sp>
      </p:grpSp>
      <p:grpSp>
        <p:nvGrpSpPr>
          <p:cNvPr name="Group 29" id="29"/>
          <p:cNvGrpSpPr/>
          <p:nvPr/>
        </p:nvGrpSpPr>
        <p:grpSpPr>
          <a:xfrm rot="0">
            <a:off x="4631157" y="4547153"/>
            <a:ext cx="2371985" cy="905154"/>
            <a:chOff x="0" y="0"/>
            <a:chExt cx="624720" cy="238394"/>
          </a:xfrm>
        </p:grpSpPr>
        <p:sp>
          <p:nvSpPr>
            <p:cNvPr name="Freeform 30" id="30"/>
            <p:cNvSpPr/>
            <p:nvPr/>
          </p:nvSpPr>
          <p:spPr>
            <a:xfrm flipH="false" flipV="false" rot="0">
              <a:off x="0" y="0"/>
              <a:ext cx="624720" cy="238394"/>
            </a:xfrm>
            <a:custGeom>
              <a:avLst/>
              <a:gdLst/>
              <a:ahLst/>
              <a:cxnLst/>
              <a:rect r="r" b="b" t="t" l="l"/>
              <a:pathLst>
                <a:path h="238394" w="624720">
                  <a:moveTo>
                    <a:pt x="119197" y="0"/>
                  </a:moveTo>
                  <a:lnTo>
                    <a:pt x="505523" y="0"/>
                  </a:lnTo>
                  <a:cubicBezTo>
                    <a:pt x="571354" y="0"/>
                    <a:pt x="624720" y="53366"/>
                    <a:pt x="624720" y="119197"/>
                  </a:cubicBezTo>
                  <a:lnTo>
                    <a:pt x="624720" y="119197"/>
                  </a:lnTo>
                  <a:cubicBezTo>
                    <a:pt x="624720" y="185028"/>
                    <a:pt x="571354" y="238394"/>
                    <a:pt x="505523" y="238394"/>
                  </a:cubicBezTo>
                  <a:lnTo>
                    <a:pt x="119197" y="238394"/>
                  </a:lnTo>
                  <a:cubicBezTo>
                    <a:pt x="53366" y="238394"/>
                    <a:pt x="0" y="185028"/>
                    <a:pt x="0" y="119197"/>
                  </a:cubicBezTo>
                  <a:lnTo>
                    <a:pt x="0" y="119197"/>
                  </a:lnTo>
                  <a:cubicBezTo>
                    <a:pt x="0" y="53366"/>
                    <a:pt x="53366" y="0"/>
                    <a:pt x="119197" y="0"/>
                  </a:cubicBezTo>
                  <a:close/>
                </a:path>
              </a:pathLst>
            </a:custGeom>
            <a:solidFill>
              <a:srgbClr val="1C5739"/>
            </a:solidFill>
          </p:spPr>
        </p:sp>
        <p:sp>
          <p:nvSpPr>
            <p:cNvPr name="TextBox 31" id="31"/>
            <p:cNvSpPr txBox="true"/>
            <p:nvPr/>
          </p:nvSpPr>
          <p:spPr>
            <a:xfrm>
              <a:off x="0" y="-19050"/>
              <a:ext cx="624720" cy="257444"/>
            </a:xfrm>
            <a:prstGeom prst="rect">
              <a:avLst/>
            </a:prstGeom>
          </p:spPr>
          <p:txBody>
            <a:bodyPr anchor="ctr" rtlCol="false" tIns="50800" lIns="50800" bIns="50800" rIns="50800"/>
            <a:lstStyle/>
            <a:p>
              <a:pPr algn="ctr">
                <a:lnSpc>
                  <a:spcPts val="2859"/>
                </a:lnSpc>
              </a:pPr>
            </a:p>
          </p:txBody>
        </p:sp>
      </p:grpSp>
      <p:sp>
        <p:nvSpPr>
          <p:cNvPr name="TextBox 32" id="32"/>
          <p:cNvSpPr txBox="true"/>
          <p:nvPr/>
        </p:nvSpPr>
        <p:spPr>
          <a:xfrm rot="0">
            <a:off x="7336517" y="4645103"/>
            <a:ext cx="2371985" cy="594952"/>
          </a:xfrm>
          <a:prstGeom prst="rect">
            <a:avLst/>
          </a:prstGeom>
        </p:spPr>
        <p:txBody>
          <a:bodyPr anchor="t" rtlCol="false" tIns="0" lIns="0" bIns="0" rIns="0">
            <a:spAutoFit/>
          </a:bodyPr>
          <a:lstStyle/>
          <a:p>
            <a:pPr algn="ctr">
              <a:lnSpc>
                <a:spcPts val="4480"/>
              </a:lnSpc>
            </a:pPr>
            <a:r>
              <a:rPr lang="en-US" sz="3200">
                <a:solidFill>
                  <a:srgbClr val="FFFFFF"/>
                </a:solidFill>
                <a:latin typeface="Codec Pro Bold"/>
                <a:ea typeface="Codec Pro Bold"/>
                <a:cs typeface="Codec Pro Bold"/>
                <a:sym typeface="Codec Pro Bold"/>
              </a:rPr>
              <a:t>Phase 3</a:t>
            </a:r>
          </a:p>
        </p:txBody>
      </p:sp>
      <p:sp>
        <p:nvSpPr>
          <p:cNvPr name="TextBox 33" id="33"/>
          <p:cNvSpPr txBox="true"/>
          <p:nvPr/>
        </p:nvSpPr>
        <p:spPr>
          <a:xfrm rot="0">
            <a:off x="4631157" y="4645103"/>
            <a:ext cx="2371985" cy="594952"/>
          </a:xfrm>
          <a:prstGeom prst="rect">
            <a:avLst/>
          </a:prstGeom>
        </p:spPr>
        <p:txBody>
          <a:bodyPr anchor="t" rtlCol="false" tIns="0" lIns="0" bIns="0" rIns="0">
            <a:spAutoFit/>
          </a:bodyPr>
          <a:lstStyle/>
          <a:p>
            <a:pPr algn="ctr">
              <a:lnSpc>
                <a:spcPts val="4480"/>
              </a:lnSpc>
            </a:pPr>
            <a:r>
              <a:rPr lang="en-US" sz="3200">
                <a:solidFill>
                  <a:srgbClr val="FFFFFF"/>
                </a:solidFill>
                <a:latin typeface="Codec Pro Bold"/>
                <a:ea typeface="Codec Pro Bold"/>
                <a:cs typeface="Codec Pro Bold"/>
                <a:sym typeface="Codec Pro Bold"/>
              </a:rPr>
              <a:t>Phase 2</a:t>
            </a:r>
          </a:p>
        </p:txBody>
      </p:sp>
      <p:grpSp>
        <p:nvGrpSpPr>
          <p:cNvPr name="Group 34" id="34"/>
          <p:cNvGrpSpPr/>
          <p:nvPr/>
        </p:nvGrpSpPr>
        <p:grpSpPr>
          <a:xfrm rot="0">
            <a:off x="10041877" y="4547153"/>
            <a:ext cx="2371985" cy="905154"/>
            <a:chOff x="0" y="0"/>
            <a:chExt cx="624720" cy="238394"/>
          </a:xfrm>
        </p:grpSpPr>
        <p:sp>
          <p:nvSpPr>
            <p:cNvPr name="Freeform 35" id="35"/>
            <p:cNvSpPr/>
            <p:nvPr/>
          </p:nvSpPr>
          <p:spPr>
            <a:xfrm flipH="false" flipV="false" rot="0">
              <a:off x="0" y="0"/>
              <a:ext cx="624720" cy="238394"/>
            </a:xfrm>
            <a:custGeom>
              <a:avLst/>
              <a:gdLst/>
              <a:ahLst/>
              <a:cxnLst/>
              <a:rect r="r" b="b" t="t" l="l"/>
              <a:pathLst>
                <a:path h="238394" w="624720">
                  <a:moveTo>
                    <a:pt x="119197" y="0"/>
                  </a:moveTo>
                  <a:lnTo>
                    <a:pt x="505523" y="0"/>
                  </a:lnTo>
                  <a:cubicBezTo>
                    <a:pt x="571354" y="0"/>
                    <a:pt x="624720" y="53366"/>
                    <a:pt x="624720" y="119197"/>
                  </a:cubicBezTo>
                  <a:lnTo>
                    <a:pt x="624720" y="119197"/>
                  </a:lnTo>
                  <a:cubicBezTo>
                    <a:pt x="624720" y="185028"/>
                    <a:pt x="571354" y="238394"/>
                    <a:pt x="505523" y="238394"/>
                  </a:cubicBezTo>
                  <a:lnTo>
                    <a:pt x="119197" y="238394"/>
                  </a:lnTo>
                  <a:cubicBezTo>
                    <a:pt x="53366" y="238394"/>
                    <a:pt x="0" y="185028"/>
                    <a:pt x="0" y="119197"/>
                  </a:cubicBezTo>
                  <a:lnTo>
                    <a:pt x="0" y="119197"/>
                  </a:lnTo>
                  <a:cubicBezTo>
                    <a:pt x="0" y="53366"/>
                    <a:pt x="53366" y="0"/>
                    <a:pt x="119197" y="0"/>
                  </a:cubicBezTo>
                  <a:close/>
                </a:path>
              </a:pathLst>
            </a:custGeom>
            <a:solidFill>
              <a:srgbClr val="1C5739"/>
            </a:solidFill>
          </p:spPr>
        </p:sp>
        <p:sp>
          <p:nvSpPr>
            <p:cNvPr name="TextBox 36" id="36"/>
            <p:cNvSpPr txBox="true"/>
            <p:nvPr/>
          </p:nvSpPr>
          <p:spPr>
            <a:xfrm>
              <a:off x="0" y="-19050"/>
              <a:ext cx="624720" cy="257444"/>
            </a:xfrm>
            <a:prstGeom prst="rect">
              <a:avLst/>
            </a:prstGeom>
          </p:spPr>
          <p:txBody>
            <a:bodyPr anchor="ctr" rtlCol="false" tIns="50800" lIns="50800" bIns="50800" rIns="50800"/>
            <a:lstStyle/>
            <a:p>
              <a:pPr algn="ctr">
                <a:lnSpc>
                  <a:spcPts val="2859"/>
                </a:lnSpc>
              </a:pPr>
            </a:p>
          </p:txBody>
        </p:sp>
      </p:grpSp>
      <p:sp>
        <p:nvSpPr>
          <p:cNvPr name="TextBox 37" id="37"/>
          <p:cNvSpPr txBox="true"/>
          <p:nvPr/>
        </p:nvSpPr>
        <p:spPr>
          <a:xfrm rot="0">
            <a:off x="10041877" y="4645103"/>
            <a:ext cx="2371985" cy="594952"/>
          </a:xfrm>
          <a:prstGeom prst="rect">
            <a:avLst/>
          </a:prstGeom>
        </p:spPr>
        <p:txBody>
          <a:bodyPr anchor="t" rtlCol="false" tIns="0" lIns="0" bIns="0" rIns="0">
            <a:spAutoFit/>
          </a:bodyPr>
          <a:lstStyle/>
          <a:p>
            <a:pPr algn="ctr">
              <a:lnSpc>
                <a:spcPts val="4480"/>
              </a:lnSpc>
            </a:pPr>
            <a:r>
              <a:rPr lang="en-US" sz="3200">
                <a:solidFill>
                  <a:srgbClr val="FFFFFF"/>
                </a:solidFill>
                <a:latin typeface="Codec Pro Bold"/>
                <a:ea typeface="Codec Pro Bold"/>
                <a:cs typeface="Codec Pro Bold"/>
                <a:sym typeface="Codec Pro Bold"/>
              </a:rPr>
              <a:t>Phase 4</a:t>
            </a:r>
          </a:p>
        </p:txBody>
      </p:sp>
      <p:grpSp>
        <p:nvGrpSpPr>
          <p:cNvPr name="Group 38" id="38"/>
          <p:cNvGrpSpPr/>
          <p:nvPr/>
        </p:nvGrpSpPr>
        <p:grpSpPr>
          <a:xfrm rot="0">
            <a:off x="12747237" y="4547153"/>
            <a:ext cx="2371985" cy="905154"/>
            <a:chOff x="0" y="0"/>
            <a:chExt cx="624720" cy="238394"/>
          </a:xfrm>
        </p:grpSpPr>
        <p:sp>
          <p:nvSpPr>
            <p:cNvPr name="Freeform 39" id="39"/>
            <p:cNvSpPr/>
            <p:nvPr/>
          </p:nvSpPr>
          <p:spPr>
            <a:xfrm flipH="false" flipV="false" rot="0">
              <a:off x="0" y="0"/>
              <a:ext cx="624720" cy="238394"/>
            </a:xfrm>
            <a:custGeom>
              <a:avLst/>
              <a:gdLst/>
              <a:ahLst/>
              <a:cxnLst/>
              <a:rect r="r" b="b" t="t" l="l"/>
              <a:pathLst>
                <a:path h="238394" w="624720">
                  <a:moveTo>
                    <a:pt x="119197" y="0"/>
                  </a:moveTo>
                  <a:lnTo>
                    <a:pt x="505523" y="0"/>
                  </a:lnTo>
                  <a:cubicBezTo>
                    <a:pt x="571354" y="0"/>
                    <a:pt x="624720" y="53366"/>
                    <a:pt x="624720" y="119197"/>
                  </a:cubicBezTo>
                  <a:lnTo>
                    <a:pt x="624720" y="119197"/>
                  </a:lnTo>
                  <a:cubicBezTo>
                    <a:pt x="624720" y="185028"/>
                    <a:pt x="571354" y="238394"/>
                    <a:pt x="505523" y="238394"/>
                  </a:cubicBezTo>
                  <a:lnTo>
                    <a:pt x="119197" y="238394"/>
                  </a:lnTo>
                  <a:cubicBezTo>
                    <a:pt x="53366" y="238394"/>
                    <a:pt x="0" y="185028"/>
                    <a:pt x="0" y="119197"/>
                  </a:cubicBezTo>
                  <a:lnTo>
                    <a:pt x="0" y="119197"/>
                  </a:lnTo>
                  <a:cubicBezTo>
                    <a:pt x="0" y="53366"/>
                    <a:pt x="53366" y="0"/>
                    <a:pt x="119197" y="0"/>
                  </a:cubicBezTo>
                  <a:close/>
                </a:path>
              </a:pathLst>
            </a:custGeom>
            <a:solidFill>
              <a:srgbClr val="1C5739"/>
            </a:solidFill>
          </p:spPr>
        </p:sp>
        <p:sp>
          <p:nvSpPr>
            <p:cNvPr name="TextBox 40" id="40"/>
            <p:cNvSpPr txBox="true"/>
            <p:nvPr/>
          </p:nvSpPr>
          <p:spPr>
            <a:xfrm>
              <a:off x="0" y="-19050"/>
              <a:ext cx="624720" cy="257444"/>
            </a:xfrm>
            <a:prstGeom prst="rect">
              <a:avLst/>
            </a:prstGeom>
          </p:spPr>
          <p:txBody>
            <a:bodyPr anchor="ctr" rtlCol="false" tIns="50800" lIns="50800" bIns="50800" rIns="50800"/>
            <a:lstStyle/>
            <a:p>
              <a:pPr algn="ctr">
                <a:lnSpc>
                  <a:spcPts val="2859"/>
                </a:lnSpc>
              </a:pPr>
            </a:p>
          </p:txBody>
        </p:sp>
      </p:grpSp>
      <p:sp>
        <p:nvSpPr>
          <p:cNvPr name="TextBox 41" id="41"/>
          <p:cNvSpPr txBox="true"/>
          <p:nvPr/>
        </p:nvSpPr>
        <p:spPr>
          <a:xfrm rot="0">
            <a:off x="12747237" y="4645103"/>
            <a:ext cx="2371985" cy="594952"/>
          </a:xfrm>
          <a:prstGeom prst="rect">
            <a:avLst/>
          </a:prstGeom>
        </p:spPr>
        <p:txBody>
          <a:bodyPr anchor="t" rtlCol="false" tIns="0" lIns="0" bIns="0" rIns="0">
            <a:spAutoFit/>
          </a:bodyPr>
          <a:lstStyle/>
          <a:p>
            <a:pPr algn="ctr">
              <a:lnSpc>
                <a:spcPts val="4480"/>
              </a:lnSpc>
            </a:pPr>
            <a:r>
              <a:rPr lang="en-US" sz="3200">
                <a:solidFill>
                  <a:srgbClr val="FFFFFF"/>
                </a:solidFill>
                <a:latin typeface="Codec Pro Bold"/>
                <a:ea typeface="Codec Pro Bold"/>
                <a:cs typeface="Codec Pro Bold"/>
                <a:sym typeface="Codec Pro Bold"/>
              </a:rPr>
              <a:t>Phase 5</a:t>
            </a:r>
          </a:p>
        </p:txBody>
      </p:sp>
      <p:grpSp>
        <p:nvGrpSpPr>
          <p:cNvPr name="Group 42" id="42"/>
          <p:cNvGrpSpPr/>
          <p:nvPr/>
        </p:nvGrpSpPr>
        <p:grpSpPr>
          <a:xfrm rot="0">
            <a:off x="15452596" y="4547153"/>
            <a:ext cx="2371985" cy="905154"/>
            <a:chOff x="0" y="0"/>
            <a:chExt cx="624720" cy="238394"/>
          </a:xfrm>
        </p:grpSpPr>
        <p:sp>
          <p:nvSpPr>
            <p:cNvPr name="Freeform 43" id="43"/>
            <p:cNvSpPr/>
            <p:nvPr/>
          </p:nvSpPr>
          <p:spPr>
            <a:xfrm flipH="false" flipV="false" rot="0">
              <a:off x="0" y="0"/>
              <a:ext cx="624720" cy="238394"/>
            </a:xfrm>
            <a:custGeom>
              <a:avLst/>
              <a:gdLst/>
              <a:ahLst/>
              <a:cxnLst/>
              <a:rect r="r" b="b" t="t" l="l"/>
              <a:pathLst>
                <a:path h="238394" w="624720">
                  <a:moveTo>
                    <a:pt x="119197" y="0"/>
                  </a:moveTo>
                  <a:lnTo>
                    <a:pt x="505523" y="0"/>
                  </a:lnTo>
                  <a:cubicBezTo>
                    <a:pt x="571354" y="0"/>
                    <a:pt x="624720" y="53366"/>
                    <a:pt x="624720" y="119197"/>
                  </a:cubicBezTo>
                  <a:lnTo>
                    <a:pt x="624720" y="119197"/>
                  </a:lnTo>
                  <a:cubicBezTo>
                    <a:pt x="624720" y="185028"/>
                    <a:pt x="571354" y="238394"/>
                    <a:pt x="505523" y="238394"/>
                  </a:cubicBezTo>
                  <a:lnTo>
                    <a:pt x="119197" y="238394"/>
                  </a:lnTo>
                  <a:cubicBezTo>
                    <a:pt x="53366" y="238394"/>
                    <a:pt x="0" y="185028"/>
                    <a:pt x="0" y="119197"/>
                  </a:cubicBezTo>
                  <a:lnTo>
                    <a:pt x="0" y="119197"/>
                  </a:lnTo>
                  <a:cubicBezTo>
                    <a:pt x="0" y="53366"/>
                    <a:pt x="53366" y="0"/>
                    <a:pt x="119197" y="0"/>
                  </a:cubicBezTo>
                  <a:close/>
                </a:path>
              </a:pathLst>
            </a:custGeom>
            <a:solidFill>
              <a:srgbClr val="1C5739"/>
            </a:solidFill>
          </p:spPr>
        </p:sp>
        <p:sp>
          <p:nvSpPr>
            <p:cNvPr name="TextBox 44" id="44"/>
            <p:cNvSpPr txBox="true"/>
            <p:nvPr/>
          </p:nvSpPr>
          <p:spPr>
            <a:xfrm>
              <a:off x="0" y="-19050"/>
              <a:ext cx="624720" cy="257444"/>
            </a:xfrm>
            <a:prstGeom prst="rect">
              <a:avLst/>
            </a:prstGeom>
          </p:spPr>
          <p:txBody>
            <a:bodyPr anchor="ctr" rtlCol="false" tIns="50800" lIns="50800" bIns="50800" rIns="50800"/>
            <a:lstStyle/>
            <a:p>
              <a:pPr algn="ctr">
                <a:lnSpc>
                  <a:spcPts val="2859"/>
                </a:lnSpc>
              </a:pPr>
            </a:p>
          </p:txBody>
        </p:sp>
      </p:grpSp>
      <p:sp>
        <p:nvSpPr>
          <p:cNvPr name="TextBox 45" id="45"/>
          <p:cNvSpPr txBox="true"/>
          <p:nvPr/>
        </p:nvSpPr>
        <p:spPr>
          <a:xfrm rot="0">
            <a:off x="15452596" y="4645103"/>
            <a:ext cx="2371985" cy="594952"/>
          </a:xfrm>
          <a:prstGeom prst="rect">
            <a:avLst/>
          </a:prstGeom>
        </p:spPr>
        <p:txBody>
          <a:bodyPr anchor="t" rtlCol="false" tIns="0" lIns="0" bIns="0" rIns="0">
            <a:spAutoFit/>
          </a:bodyPr>
          <a:lstStyle/>
          <a:p>
            <a:pPr algn="ctr">
              <a:lnSpc>
                <a:spcPts val="4480"/>
              </a:lnSpc>
            </a:pPr>
            <a:r>
              <a:rPr lang="en-US" sz="3200">
                <a:solidFill>
                  <a:srgbClr val="FFFFFF"/>
                </a:solidFill>
                <a:latin typeface="Codec Pro Bold"/>
                <a:ea typeface="Codec Pro Bold"/>
                <a:cs typeface="Codec Pro Bold"/>
                <a:sym typeface="Codec Pro Bold"/>
              </a:rPr>
              <a:t>Phase 6</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6780541" y="7138573"/>
            <a:ext cx="3510605" cy="1975603"/>
          </a:xfrm>
          <a:custGeom>
            <a:avLst/>
            <a:gdLst/>
            <a:ahLst/>
            <a:cxnLst/>
            <a:rect r="r" b="b" t="t" l="l"/>
            <a:pathLst>
              <a:path h="1975603" w="3510605">
                <a:moveTo>
                  <a:pt x="0" y="0"/>
                </a:moveTo>
                <a:lnTo>
                  <a:pt x="3510605" y="0"/>
                </a:lnTo>
                <a:lnTo>
                  <a:pt x="3510605" y="1975604"/>
                </a:lnTo>
                <a:lnTo>
                  <a:pt x="0" y="1975604"/>
                </a:lnTo>
                <a:lnTo>
                  <a:pt x="0" y="0"/>
                </a:lnTo>
                <a:close/>
              </a:path>
            </a:pathLst>
          </a:custGeom>
          <a:blipFill>
            <a:blip r:embed="rId3"/>
            <a:stretch>
              <a:fillRect l="0" t="0" r="0" b="0"/>
            </a:stretch>
          </a:blipFill>
        </p:spPr>
      </p:sp>
      <p:sp>
        <p:nvSpPr>
          <p:cNvPr name="Freeform 10" id="10"/>
          <p:cNvSpPr/>
          <p:nvPr/>
        </p:nvSpPr>
        <p:spPr>
          <a:xfrm flipH="false" flipV="false" rot="0">
            <a:off x="2875203" y="7384124"/>
            <a:ext cx="2102299" cy="1376939"/>
          </a:xfrm>
          <a:custGeom>
            <a:avLst/>
            <a:gdLst/>
            <a:ahLst/>
            <a:cxnLst/>
            <a:rect r="r" b="b" t="t" l="l"/>
            <a:pathLst>
              <a:path h="1376939" w="2102299">
                <a:moveTo>
                  <a:pt x="0" y="0"/>
                </a:moveTo>
                <a:lnTo>
                  <a:pt x="2102299" y="0"/>
                </a:lnTo>
                <a:lnTo>
                  <a:pt x="2102299" y="1376939"/>
                </a:lnTo>
                <a:lnTo>
                  <a:pt x="0" y="1376939"/>
                </a:lnTo>
                <a:lnTo>
                  <a:pt x="0" y="0"/>
                </a:lnTo>
                <a:close/>
              </a:path>
            </a:pathLst>
          </a:custGeom>
          <a:blipFill>
            <a:blip r:embed="rId4"/>
            <a:stretch>
              <a:fillRect l="-8053" t="0" r="-8053" b="0"/>
            </a:stretch>
          </a:blipFill>
        </p:spPr>
      </p:sp>
      <p:sp>
        <p:nvSpPr>
          <p:cNvPr name="Freeform 11" id="11"/>
          <p:cNvSpPr/>
          <p:nvPr/>
        </p:nvSpPr>
        <p:spPr>
          <a:xfrm flipH="false" flipV="false" rot="0">
            <a:off x="15792625" y="7384124"/>
            <a:ext cx="1834893" cy="1034213"/>
          </a:xfrm>
          <a:custGeom>
            <a:avLst/>
            <a:gdLst/>
            <a:ahLst/>
            <a:cxnLst/>
            <a:rect r="r" b="b" t="t" l="l"/>
            <a:pathLst>
              <a:path h="1034213" w="1834893">
                <a:moveTo>
                  <a:pt x="0" y="0"/>
                </a:moveTo>
                <a:lnTo>
                  <a:pt x="1834893" y="0"/>
                </a:lnTo>
                <a:lnTo>
                  <a:pt x="1834893" y="1034212"/>
                </a:lnTo>
                <a:lnTo>
                  <a:pt x="0" y="1034212"/>
                </a:lnTo>
                <a:lnTo>
                  <a:pt x="0" y="0"/>
                </a:lnTo>
                <a:close/>
              </a:path>
            </a:pathLst>
          </a:custGeom>
          <a:blipFill>
            <a:blip r:embed="rId5"/>
            <a:stretch>
              <a:fillRect l="0" t="0" r="0" b="0"/>
            </a:stretch>
          </a:blipFill>
        </p:spPr>
      </p:sp>
      <p:sp>
        <p:nvSpPr>
          <p:cNvPr name="Freeform 12" id="12"/>
          <p:cNvSpPr/>
          <p:nvPr/>
        </p:nvSpPr>
        <p:spPr>
          <a:xfrm flipH="false" flipV="false" rot="0">
            <a:off x="10550243" y="7193888"/>
            <a:ext cx="1567175" cy="1567175"/>
          </a:xfrm>
          <a:custGeom>
            <a:avLst/>
            <a:gdLst/>
            <a:ahLst/>
            <a:cxnLst/>
            <a:rect r="r" b="b" t="t" l="l"/>
            <a:pathLst>
              <a:path h="1567175" w="1567175">
                <a:moveTo>
                  <a:pt x="0" y="0"/>
                </a:moveTo>
                <a:lnTo>
                  <a:pt x="1567175" y="0"/>
                </a:lnTo>
                <a:lnTo>
                  <a:pt x="1567175" y="1567175"/>
                </a:lnTo>
                <a:lnTo>
                  <a:pt x="0" y="1567175"/>
                </a:lnTo>
                <a:lnTo>
                  <a:pt x="0" y="0"/>
                </a:lnTo>
                <a:close/>
              </a:path>
            </a:pathLst>
          </a:custGeom>
          <a:blipFill>
            <a:blip r:embed="rId6"/>
            <a:stretch>
              <a:fillRect l="0" t="0" r="0" b="0"/>
            </a:stretch>
          </a:blipFill>
        </p:spPr>
      </p:sp>
      <p:sp>
        <p:nvSpPr>
          <p:cNvPr name="Freeform 13" id="13"/>
          <p:cNvSpPr/>
          <p:nvPr/>
        </p:nvSpPr>
        <p:spPr>
          <a:xfrm flipH="false" flipV="false" rot="0">
            <a:off x="13709451" y="7289006"/>
            <a:ext cx="2083174" cy="1376939"/>
          </a:xfrm>
          <a:custGeom>
            <a:avLst/>
            <a:gdLst/>
            <a:ahLst/>
            <a:cxnLst/>
            <a:rect r="r" b="b" t="t" l="l"/>
            <a:pathLst>
              <a:path h="1376939" w="2083174">
                <a:moveTo>
                  <a:pt x="0" y="0"/>
                </a:moveTo>
                <a:lnTo>
                  <a:pt x="2083174" y="0"/>
                </a:lnTo>
                <a:lnTo>
                  <a:pt x="2083174" y="1376939"/>
                </a:lnTo>
                <a:lnTo>
                  <a:pt x="0" y="1376939"/>
                </a:lnTo>
                <a:lnTo>
                  <a:pt x="0" y="0"/>
                </a:lnTo>
                <a:close/>
              </a:path>
            </a:pathLst>
          </a:custGeom>
          <a:blipFill>
            <a:blip r:embed="rId7"/>
            <a:stretch>
              <a:fillRect l="-28852" t="0" r="-37730" b="0"/>
            </a:stretch>
          </a:blipFill>
        </p:spPr>
      </p:sp>
      <p:sp>
        <p:nvSpPr>
          <p:cNvPr name="TextBox 14" id="14"/>
          <p:cNvSpPr txBox="true"/>
          <p:nvPr/>
        </p:nvSpPr>
        <p:spPr>
          <a:xfrm rot="0">
            <a:off x="2129401" y="847725"/>
            <a:ext cx="7403561" cy="979602"/>
          </a:xfrm>
          <a:prstGeom prst="rect">
            <a:avLst/>
          </a:prstGeom>
        </p:spPr>
        <p:txBody>
          <a:bodyPr anchor="t" rtlCol="false" tIns="0" lIns="0" bIns="0" rIns="0">
            <a:spAutoFit/>
          </a:bodyPr>
          <a:lstStyle/>
          <a:p>
            <a:pPr algn="l">
              <a:lnSpc>
                <a:spcPts val="7279"/>
              </a:lnSpc>
            </a:pPr>
            <a:r>
              <a:rPr lang="en-US" sz="5199">
                <a:solidFill>
                  <a:srgbClr val="545454"/>
                </a:solidFill>
                <a:latin typeface="Codec Pro Bold"/>
                <a:ea typeface="Codec Pro Bold"/>
                <a:cs typeface="Codec Pro Bold"/>
                <a:sym typeface="Codec Pro Bold"/>
              </a:rPr>
              <a:t>Tools and Technologies</a:t>
            </a:r>
          </a:p>
        </p:txBody>
      </p:sp>
      <p:sp>
        <p:nvSpPr>
          <p:cNvPr name="TextBox 15" id="15"/>
          <p:cNvSpPr txBox="true"/>
          <p:nvPr/>
        </p:nvSpPr>
        <p:spPr>
          <a:xfrm rot="0">
            <a:off x="12171266" y="9389274"/>
            <a:ext cx="5456252" cy="443821"/>
          </a:xfrm>
          <a:prstGeom prst="rect">
            <a:avLst/>
          </a:prstGeom>
        </p:spPr>
        <p:txBody>
          <a:bodyPr anchor="t" rtlCol="false" tIns="0" lIns="0" bIns="0" rIns="0">
            <a:spAutoFit/>
          </a:bodyPr>
          <a:lstStyle/>
          <a:p>
            <a:pPr algn="r">
              <a:lnSpc>
                <a:spcPts val="3360"/>
              </a:lnSpc>
            </a:pPr>
            <a:r>
              <a:rPr lang="en-US" sz="2400">
                <a:solidFill>
                  <a:srgbClr val="545454"/>
                </a:solidFill>
                <a:latin typeface="Codec Pro Bold"/>
                <a:ea typeface="Codec Pro Bold"/>
                <a:cs typeface="Codec Pro Bold"/>
                <a:sym typeface="Codec Pro Bold"/>
              </a:rPr>
              <a:t>Sewwandi P B | IT21172632 | 24-25J-193</a:t>
            </a:r>
          </a:p>
        </p:txBody>
      </p:sp>
      <p:sp>
        <p:nvSpPr>
          <p:cNvPr name="TextBox 16" id="16"/>
          <p:cNvSpPr txBox="true"/>
          <p:nvPr/>
        </p:nvSpPr>
        <p:spPr>
          <a:xfrm rot="0">
            <a:off x="2671731" y="2963545"/>
            <a:ext cx="8980884" cy="815975"/>
          </a:xfrm>
          <a:prstGeom prst="rect">
            <a:avLst/>
          </a:prstGeom>
        </p:spPr>
        <p:txBody>
          <a:bodyPr anchor="t" rtlCol="false" tIns="0" lIns="0" bIns="0" rIns="0">
            <a:spAutoFit/>
          </a:bodyPr>
          <a:lstStyle/>
          <a:p>
            <a:pPr algn="l" marL="539748" indent="-269874" lvl="1">
              <a:lnSpc>
                <a:spcPts val="3249"/>
              </a:lnSpc>
              <a:buFont typeface="Arial"/>
              <a:buChar char="•"/>
            </a:pPr>
            <a:r>
              <a:rPr lang="en-US" sz="2499">
                <a:solidFill>
                  <a:srgbClr val="545454"/>
                </a:solidFill>
                <a:latin typeface="Open Sauce Bold"/>
                <a:ea typeface="Open Sauce Bold"/>
                <a:cs typeface="Open Sauce Bold"/>
                <a:sym typeface="Open Sauce Bold"/>
              </a:rPr>
              <a:t>Programming Languages:</a:t>
            </a:r>
            <a:r>
              <a:rPr lang="en-US" sz="2499">
                <a:solidFill>
                  <a:srgbClr val="545454"/>
                </a:solidFill>
                <a:latin typeface="Open Sauce"/>
                <a:ea typeface="Open Sauce"/>
                <a:cs typeface="Open Sauce"/>
                <a:sym typeface="Open Sauce"/>
              </a:rPr>
              <a:t>  Python , MERN stack , flask </a:t>
            </a:r>
          </a:p>
          <a:p>
            <a:pPr algn="l">
              <a:lnSpc>
                <a:spcPts val="3249"/>
              </a:lnSpc>
            </a:pPr>
          </a:p>
        </p:txBody>
      </p:sp>
      <p:sp>
        <p:nvSpPr>
          <p:cNvPr name="TextBox 17" id="17"/>
          <p:cNvSpPr txBox="true"/>
          <p:nvPr/>
        </p:nvSpPr>
        <p:spPr>
          <a:xfrm rot="0">
            <a:off x="2671731" y="4046220"/>
            <a:ext cx="8662100" cy="815975"/>
          </a:xfrm>
          <a:prstGeom prst="rect">
            <a:avLst/>
          </a:prstGeom>
        </p:spPr>
        <p:txBody>
          <a:bodyPr anchor="t" rtlCol="false" tIns="0" lIns="0" bIns="0" rIns="0">
            <a:spAutoFit/>
          </a:bodyPr>
          <a:lstStyle/>
          <a:p>
            <a:pPr algn="l" marL="539748" indent="-269874" lvl="1">
              <a:lnSpc>
                <a:spcPts val="3249"/>
              </a:lnSpc>
              <a:buFont typeface="Arial"/>
              <a:buChar char="•"/>
            </a:pPr>
            <a:r>
              <a:rPr lang="en-US" sz="2499">
                <a:solidFill>
                  <a:srgbClr val="545454"/>
                </a:solidFill>
                <a:latin typeface="Open Sauce Bold"/>
                <a:ea typeface="Open Sauce Bold"/>
                <a:cs typeface="Open Sauce Bold"/>
                <a:sym typeface="Open Sauce Bold"/>
              </a:rPr>
              <a:t>APIs :</a:t>
            </a:r>
            <a:r>
              <a:rPr lang="en-US" sz="2499">
                <a:solidFill>
                  <a:srgbClr val="545454"/>
                </a:solidFill>
                <a:latin typeface="Open Sauce"/>
                <a:ea typeface="Open Sauce"/>
                <a:cs typeface="Open Sauce"/>
                <a:sym typeface="Open Sauce"/>
              </a:rPr>
              <a:t> Weather APIs (Google Cloud Vision API)</a:t>
            </a:r>
          </a:p>
          <a:p>
            <a:pPr algn="l">
              <a:lnSpc>
                <a:spcPts val="3249"/>
              </a:lnSpc>
            </a:pPr>
          </a:p>
        </p:txBody>
      </p:sp>
      <p:sp>
        <p:nvSpPr>
          <p:cNvPr name="TextBox 18" id="18"/>
          <p:cNvSpPr txBox="true"/>
          <p:nvPr/>
        </p:nvSpPr>
        <p:spPr>
          <a:xfrm rot="0">
            <a:off x="2671731" y="6263665"/>
            <a:ext cx="7619415" cy="815975"/>
          </a:xfrm>
          <a:prstGeom prst="rect">
            <a:avLst/>
          </a:prstGeom>
        </p:spPr>
        <p:txBody>
          <a:bodyPr anchor="t" rtlCol="false" tIns="0" lIns="0" bIns="0" rIns="0">
            <a:spAutoFit/>
          </a:bodyPr>
          <a:lstStyle/>
          <a:p>
            <a:pPr algn="l" marL="539748" indent="-269874" lvl="1">
              <a:lnSpc>
                <a:spcPts val="3249"/>
              </a:lnSpc>
              <a:buFont typeface="Arial"/>
              <a:buChar char="•"/>
            </a:pPr>
            <a:r>
              <a:rPr lang="en-US" sz="2499">
                <a:solidFill>
                  <a:srgbClr val="545454"/>
                </a:solidFill>
                <a:latin typeface="Open Sauce Bold"/>
                <a:ea typeface="Open Sauce Bold"/>
                <a:cs typeface="Open Sauce Bold"/>
                <a:sym typeface="Open Sauce Bold"/>
              </a:rPr>
              <a:t>Data Visualization :</a:t>
            </a:r>
            <a:r>
              <a:rPr lang="en-US" sz="2499">
                <a:solidFill>
                  <a:srgbClr val="545454"/>
                </a:solidFill>
                <a:latin typeface="Open Sauce"/>
                <a:ea typeface="Open Sauce"/>
                <a:cs typeface="Open Sauce"/>
                <a:sym typeface="Open Sauce"/>
              </a:rPr>
              <a:t> Power BI </a:t>
            </a:r>
          </a:p>
          <a:p>
            <a:pPr algn="l">
              <a:lnSpc>
                <a:spcPts val="3249"/>
              </a:lnSpc>
            </a:pPr>
          </a:p>
        </p:txBody>
      </p:sp>
      <p:sp>
        <p:nvSpPr>
          <p:cNvPr name="Freeform 19" id="19"/>
          <p:cNvSpPr/>
          <p:nvPr/>
        </p:nvSpPr>
        <p:spPr>
          <a:xfrm flipH="false" flipV="false" rot="0">
            <a:off x="5339452" y="7533024"/>
            <a:ext cx="1079139" cy="1079139"/>
          </a:xfrm>
          <a:custGeom>
            <a:avLst/>
            <a:gdLst/>
            <a:ahLst/>
            <a:cxnLst/>
            <a:rect r="r" b="b" t="t" l="l"/>
            <a:pathLst>
              <a:path h="1079139" w="1079139">
                <a:moveTo>
                  <a:pt x="0" y="0"/>
                </a:moveTo>
                <a:lnTo>
                  <a:pt x="1079139" y="0"/>
                </a:lnTo>
                <a:lnTo>
                  <a:pt x="1079139" y="1079139"/>
                </a:lnTo>
                <a:lnTo>
                  <a:pt x="0" y="1079139"/>
                </a:lnTo>
                <a:lnTo>
                  <a:pt x="0" y="0"/>
                </a:lnTo>
                <a:close/>
              </a:path>
            </a:pathLst>
          </a:custGeom>
          <a:blipFill>
            <a:blip r:embed="rId8"/>
            <a:stretch>
              <a:fillRect l="0" t="0" r="0" b="0"/>
            </a:stretch>
          </a:blipFill>
        </p:spPr>
      </p:sp>
      <p:sp>
        <p:nvSpPr>
          <p:cNvPr name="TextBox 20" id="20"/>
          <p:cNvSpPr txBox="true"/>
          <p:nvPr/>
        </p:nvSpPr>
        <p:spPr>
          <a:xfrm rot="0">
            <a:off x="2705107" y="5076215"/>
            <a:ext cx="11762448" cy="406400"/>
          </a:xfrm>
          <a:prstGeom prst="rect">
            <a:avLst/>
          </a:prstGeom>
        </p:spPr>
        <p:txBody>
          <a:bodyPr anchor="t" rtlCol="false" tIns="0" lIns="0" bIns="0" rIns="0">
            <a:spAutoFit/>
          </a:bodyPr>
          <a:lstStyle/>
          <a:p>
            <a:pPr algn="l" marL="539749" indent="-269875" lvl="1">
              <a:lnSpc>
                <a:spcPts val="3249"/>
              </a:lnSpc>
              <a:buFont typeface="Arial"/>
              <a:buChar char="•"/>
            </a:pPr>
            <a:r>
              <a:rPr lang="en-US" sz="2499">
                <a:solidFill>
                  <a:srgbClr val="545454"/>
                </a:solidFill>
                <a:latin typeface="Open Sauce Bold"/>
                <a:ea typeface="Open Sauce Bold"/>
                <a:cs typeface="Open Sauce Bold"/>
                <a:sym typeface="Open Sauce Bold"/>
              </a:rPr>
              <a:t>Databases: </a:t>
            </a:r>
            <a:r>
              <a:rPr lang="en-US" sz="2499">
                <a:solidFill>
                  <a:srgbClr val="545454"/>
                </a:solidFill>
                <a:latin typeface="Open Sauce"/>
                <a:ea typeface="Open Sauce"/>
                <a:cs typeface="Open Sauce"/>
                <a:sym typeface="Open Sauce"/>
              </a:rPr>
              <a:t>Firebase for real-time data management</a:t>
            </a:r>
          </a:p>
        </p:txBody>
      </p:sp>
      <p:sp>
        <p:nvSpPr>
          <p:cNvPr name="Freeform 21" id="21"/>
          <p:cNvSpPr/>
          <p:nvPr/>
        </p:nvSpPr>
        <p:spPr>
          <a:xfrm flipH="false" flipV="false" rot="0">
            <a:off x="12479368" y="7645143"/>
            <a:ext cx="959774" cy="854901"/>
          </a:xfrm>
          <a:custGeom>
            <a:avLst/>
            <a:gdLst/>
            <a:ahLst/>
            <a:cxnLst/>
            <a:rect r="r" b="b" t="t" l="l"/>
            <a:pathLst>
              <a:path h="854901" w="959774">
                <a:moveTo>
                  <a:pt x="0" y="0"/>
                </a:moveTo>
                <a:lnTo>
                  <a:pt x="959774" y="0"/>
                </a:lnTo>
                <a:lnTo>
                  <a:pt x="959774" y="854901"/>
                </a:lnTo>
                <a:lnTo>
                  <a:pt x="0" y="854901"/>
                </a:lnTo>
                <a:lnTo>
                  <a:pt x="0" y="0"/>
                </a:lnTo>
                <a:close/>
              </a:path>
            </a:pathLst>
          </a:custGeom>
          <a:blipFill>
            <a:blip r:embed="rId9"/>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2129401" y="847725"/>
            <a:ext cx="3931189" cy="979602"/>
          </a:xfrm>
          <a:prstGeom prst="rect">
            <a:avLst/>
          </a:prstGeom>
        </p:spPr>
        <p:txBody>
          <a:bodyPr anchor="t" rtlCol="false" tIns="0" lIns="0" bIns="0" rIns="0">
            <a:spAutoFit/>
          </a:bodyPr>
          <a:lstStyle/>
          <a:p>
            <a:pPr algn="l">
              <a:lnSpc>
                <a:spcPts val="7279"/>
              </a:lnSpc>
            </a:pPr>
            <a:r>
              <a:rPr lang="en-US" sz="5199">
                <a:solidFill>
                  <a:srgbClr val="545454"/>
                </a:solidFill>
                <a:latin typeface="Codec Pro Bold"/>
                <a:ea typeface="Codec Pro Bold"/>
                <a:cs typeface="Codec Pro Bold"/>
                <a:sym typeface="Codec Pro Bold"/>
              </a:rPr>
              <a:t>Introduction</a:t>
            </a:r>
          </a:p>
        </p:txBody>
      </p:sp>
      <p:sp>
        <p:nvSpPr>
          <p:cNvPr name="Freeform 9" id="9"/>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10" id="10"/>
          <p:cNvSpPr txBox="true"/>
          <p:nvPr/>
        </p:nvSpPr>
        <p:spPr>
          <a:xfrm rot="0">
            <a:off x="2129401" y="2483042"/>
            <a:ext cx="15259738" cy="3453053"/>
          </a:xfrm>
          <a:prstGeom prst="rect">
            <a:avLst/>
          </a:prstGeom>
        </p:spPr>
        <p:txBody>
          <a:bodyPr anchor="t" rtlCol="false" tIns="0" lIns="0" bIns="0" rIns="0">
            <a:spAutoFit/>
          </a:bodyPr>
          <a:lstStyle/>
          <a:p>
            <a:pPr algn="l">
              <a:lnSpc>
                <a:spcPts val="3924"/>
              </a:lnSpc>
            </a:pPr>
            <a:r>
              <a:rPr lang="en-US" sz="2803">
                <a:solidFill>
                  <a:srgbClr val="545454"/>
                </a:solidFill>
                <a:latin typeface="Canva Sans"/>
                <a:ea typeface="Canva Sans"/>
                <a:cs typeface="Canva Sans"/>
                <a:sym typeface="Canva Sans"/>
              </a:rPr>
              <a:t>Agriculture, despite being a trade that has been consistent since a long time ago, is among the few industries that are at a large risk due to how easily uncontrollable factors can affect its main produce; crops.</a:t>
            </a:r>
          </a:p>
          <a:p>
            <a:pPr algn="l">
              <a:lnSpc>
                <a:spcPts val="3924"/>
              </a:lnSpc>
            </a:pPr>
          </a:p>
          <a:p>
            <a:pPr algn="l">
              <a:lnSpc>
                <a:spcPts val="3924"/>
              </a:lnSpc>
            </a:pPr>
            <a:r>
              <a:rPr lang="en-US" sz="2803">
                <a:solidFill>
                  <a:srgbClr val="545454"/>
                </a:solidFill>
                <a:latin typeface="Canva Sans"/>
                <a:ea typeface="Canva Sans"/>
                <a:cs typeface="Canva Sans"/>
                <a:sym typeface="Canva Sans"/>
              </a:rPr>
              <a:t>While some of these cannot be precisely avoided, other challenges such as fluctuating market prices, unpredictable weather patterns, and the need for sustainable prices can be addressed through the integration of technology in agriculture to:</a:t>
            </a:r>
          </a:p>
        </p:txBody>
      </p:sp>
      <p:sp>
        <p:nvSpPr>
          <p:cNvPr name="TextBox 11" id="11"/>
          <p:cNvSpPr txBox="true"/>
          <p:nvPr/>
        </p:nvSpPr>
        <p:spPr>
          <a:xfrm rot="0">
            <a:off x="5497123" y="6564745"/>
            <a:ext cx="7293755" cy="1550671"/>
          </a:xfrm>
          <a:prstGeom prst="rect">
            <a:avLst/>
          </a:prstGeom>
        </p:spPr>
        <p:txBody>
          <a:bodyPr anchor="t" rtlCol="false" tIns="0" lIns="0" bIns="0" rIns="0">
            <a:spAutoFit/>
          </a:bodyPr>
          <a:lstStyle/>
          <a:p>
            <a:pPr algn="just" marL="604516" indent="-302258" lvl="1">
              <a:lnSpc>
                <a:spcPts val="4199"/>
              </a:lnSpc>
              <a:buFont typeface="Arial"/>
              <a:buChar char="•"/>
            </a:pPr>
            <a:r>
              <a:rPr lang="en-US" sz="2799">
                <a:solidFill>
                  <a:srgbClr val="545454"/>
                </a:solidFill>
                <a:latin typeface="Open Sauce"/>
                <a:ea typeface="Open Sauce"/>
                <a:cs typeface="Open Sauce"/>
                <a:sym typeface="Open Sauce"/>
              </a:rPr>
              <a:t>E</a:t>
            </a:r>
            <a:r>
              <a:rPr lang="en-US" sz="2799">
                <a:solidFill>
                  <a:srgbClr val="545454"/>
                </a:solidFill>
                <a:latin typeface="Open Sauce"/>
                <a:ea typeface="Open Sauce"/>
                <a:cs typeface="Open Sauce"/>
                <a:sym typeface="Open Sauce"/>
              </a:rPr>
              <a:t>nhance productivity</a:t>
            </a:r>
          </a:p>
          <a:p>
            <a:pPr algn="just" marL="604516" indent="-302258" lvl="1">
              <a:lnSpc>
                <a:spcPts val="4199"/>
              </a:lnSpc>
              <a:buFont typeface="Arial"/>
              <a:buChar char="•"/>
            </a:pPr>
            <a:r>
              <a:rPr lang="en-US" sz="2799">
                <a:solidFill>
                  <a:srgbClr val="545454"/>
                </a:solidFill>
                <a:latin typeface="Open Sauce"/>
                <a:ea typeface="Open Sauce"/>
                <a:cs typeface="Open Sauce"/>
                <a:sym typeface="Open Sauce"/>
              </a:rPr>
              <a:t>Ensure Sustainability</a:t>
            </a:r>
          </a:p>
          <a:p>
            <a:pPr algn="just" marL="604516" indent="-302258" lvl="1">
              <a:lnSpc>
                <a:spcPts val="4199"/>
              </a:lnSpc>
              <a:buFont typeface="Arial"/>
              <a:buChar char="•"/>
            </a:pPr>
            <a:r>
              <a:rPr lang="en-US" sz="2799">
                <a:solidFill>
                  <a:srgbClr val="545454"/>
                </a:solidFill>
                <a:latin typeface="Open Sauce"/>
                <a:ea typeface="Open Sauce"/>
                <a:cs typeface="Open Sauce"/>
                <a:sym typeface="Open Sauce"/>
              </a:rPr>
              <a:t>Support Farmers in decision-making.</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2129401" y="847725"/>
            <a:ext cx="11045071" cy="972820"/>
          </a:xfrm>
          <a:prstGeom prst="rect">
            <a:avLst/>
          </a:prstGeom>
        </p:spPr>
        <p:txBody>
          <a:bodyPr anchor="t" rtlCol="false" tIns="0" lIns="0" bIns="0" rIns="0">
            <a:spAutoFit/>
          </a:bodyPr>
          <a:lstStyle/>
          <a:p>
            <a:pPr algn="l">
              <a:lnSpc>
                <a:spcPts val="7279"/>
              </a:lnSpc>
            </a:pPr>
            <a:r>
              <a:rPr lang="en-US" sz="5199">
                <a:solidFill>
                  <a:srgbClr val="545454"/>
                </a:solidFill>
                <a:latin typeface="Codec Pro Bold"/>
                <a:ea typeface="Codec Pro Bold"/>
                <a:cs typeface="Codec Pro Bold"/>
                <a:sym typeface="Codec Pro Bold"/>
              </a:rPr>
              <a:t>PROJECT TIMELINE - GANTT CHART</a:t>
            </a:r>
          </a:p>
        </p:txBody>
      </p:sp>
      <p:sp>
        <p:nvSpPr>
          <p:cNvPr name="Freeform 9" id="9"/>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10" id="10"/>
          <p:cNvSpPr/>
          <p:nvPr/>
        </p:nvSpPr>
        <p:spPr>
          <a:xfrm flipH="false" flipV="false" rot="0">
            <a:off x="1953387" y="2313075"/>
            <a:ext cx="15570442" cy="6251768"/>
          </a:xfrm>
          <a:custGeom>
            <a:avLst/>
            <a:gdLst/>
            <a:ahLst/>
            <a:cxnLst/>
            <a:rect r="r" b="b" t="t" l="l"/>
            <a:pathLst>
              <a:path h="6251768" w="15570442">
                <a:moveTo>
                  <a:pt x="0" y="0"/>
                </a:moveTo>
                <a:lnTo>
                  <a:pt x="15570442" y="0"/>
                </a:lnTo>
                <a:lnTo>
                  <a:pt x="15570442" y="6251769"/>
                </a:lnTo>
                <a:lnTo>
                  <a:pt x="0" y="6251769"/>
                </a:lnTo>
                <a:lnTo>
                  <a:pt x="0" y="0"/>
                </a:lnTo>
                <a:close/>
              </a:path>
            </a:pathLst>
          </a:custGeom>
          <a:blipFill>
            <a:blip r:embed="rId3"/>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9" id="9"/>
          <p:cNvSpPr txBox="true"/>
          <p:nvPr/>
        </p:nvSpPr>
        <p:spPr>
          <a:xfrm rot="0">
            <a:off x="2129401" y="847725"/>
            <a:ext cx="3538176" cy="979602"/>
          </a:xfrm>
          <a:prstGeom prst="rect">
            <a:avLst/>
          </a:prstGeom>
        </p:spPr>
        <p:txBody>
          <a:bodyPr anchor="t" rtlCol="false" tIns="0" lIns="0" bIns="0" rIns="0">
            <a:spAutoFit/>
          </a:bodyPr>
          <a:lstStyle/>
          <a:p>
            <a:pPr algn="l">
              <a:lnSpc>
                <a:spcPts val="7279"/>
              </a:lnSpc>
            </a:pPr>
            <a:r>
              <a:rPr lang="en-US" sz="5199">
                <a:solidFill>
                  <a:srgbClr val="545454"/>
                </a:solidFill>
                <a:latin typeface="Codec Pro Bold"/>
                <a:ea typeface="Codec Pro Bold"/>
                <a:cs typeface="Codec Pro Bold"/>
                <a:sym typeface="Codec Pro Bold"/>
              </a:rPr>
              <a:t>References</a:t>
            </a:r>
          </a:p>
        </p:txBody>
      </p:sp>
      <p:sp>
        <p:nvSpPr>
          <p:cNvPr name="TextBox 10" id="10"/>
          <p:cNvSpPr txBox="true"/>
          <p:nvPr/>
        </p:nvSpPr>
        <p:spPr>
          <a:xfrm rot="0">
            <a:off x="12171266" y="9389274"/>
            <a:ext cx="5456252" cy="443821"/>
          </a:xfrm>
          <a:prstGeom prst="rect">
            <a:avLst/>
          </a:prstGeom>
        </p:spPr>
        <p:txBody>
          <a:bodyPr anchor="t" rtlCol="false" tIns="0" lIns="0" bIns="0" rIns="0">
            <a:spAutoFit/>
          </a:bodyPr>
          <a:lstStyle/>
          <a:p>
            <a:pPr algn="r">
              <a:lnSpc>
                <a:spcPts val="3360"/>
              </a:lnSpc>
            </a:pPr>
            <a:r>
              <a:rPr lang="en-US" sz="2400">
                <a:solidFill>
                  <a:srgbClr val="545454"/>
                </a:solidFill>
                <a:latin typeface="Codec Pro Bold"/>
                <a:ea typeface="Codec Pro Bold"/>
                <a:cs typeface="Codec Pro Bold"/>
                <a:sym typeface="Codec Pro Bold"/>
              </a:rPr>
              <a:t>Sewwandi P B | IT21172632 | 24-25J-193</a:t>
            </a:r>
          </a:p>
        </p:txBody>
      </p:sp>
      <p:sp>
        <p:nvSpPr>
          <p:cNvPr name="TextBox 11" id="11"/>
          <p:cNvSpPr txBox="true"/>
          <p:nvPr/>
        </p:nvSpPr>
        <p:spPr>
          <a:xfrm rot="0">
            <a:off x="2057400" y="2367861"/>
            <a:ext cx="15999428" cy="5987688"/>
          </a:xfrm>
          <a:prstGeom prst="rect">
            <a:avLst/>
          </a:prstGeom>
        </p:spPr>
        <p:txBody>
          <a:bodyPr anchor="t" rtlCol="false" tIns="0" lIns="0" bIns="0" rIns="0">
            <a:spAutoFit/>
          </a:bodyPr>
          <a:lstStyle/>
          <a:p>
            <a:pPr algn="l">
              <a:lnSpc>
                <a:spcPts val="2702"/>
              </a:lnSpc>
            </a:pPr>
            <a:r>
              <a:rPr lang="en-US" sz="2078">
                <a:solidFill>
                  <a:srgbClr val="545454"/>
                </a:solidFill>
                <a:latin typeface="Open Sauce"/>
                <a:ea typeface="Open Sauce"/>
                <a:cs typeface="Open Sauce"/>
                <a:sym typeface="Open Sauce"/>
              </a:rPr>
              <a:t>[1] </a:t>
            </a:r>
            <a:r>
              <a:rPr lang="en-US" sz="2078">
                <a:solidFill>
                  <a:srgbClr val="545454"/>
                </a:solidFill>
                <a:latin typeface="Open Sauce"/>
                <a:ea typeface="Open Sauce"/>
                <a:cs typeface="Open Sauce"/>
                <a:sym typeface="Open Sauce"/>
              </a:rPr>
              <a:t>Researchgate.net. [Online]. Available: https://www.researchgate.net/publication/348020414_Crop_Yield_Prediction_Using_Machine_Learning_Techniques. [Accessed: 12-Aug-2024].</a:t>
            </a:r>
          </a:p>
          <a:p>
            <a:pPr algn="l">
              <a:lnSpc>
                <a:spcPts val="2702"/>
              </a:lnSpc>
            </a:pPr>
          </a:p>
          <a:p>
            <a:pPr algn="l">
              <a:lnSpc>
                <a:spcPts val="2702"/>
              </a:lnSpc>
            </a:pPr>
            <a:r>
              <a:rPr lang="en-US" sz="2078">
                <a:solidFill>
                  <a:srgbClr val="545454"/>
                </a:solidFill>
                <a:latin typeface="Open Sauce"/>
                <a:ea typeface="Open Sauce"/>
                <a:cs typeface="Open Sauce"/>
                <a:sym typeface="Open Sauce"/>
              </a:rPr>
              <a:t>[2]R. Gunasekara, H. Withanage, N. Wimalachandra, L. Hettiarachchi, B. Attanayaka, and S. Thelijjagoda, “Expert prediction system for spice plants grown in Sri Lanka: An incentive for planters,” in 2021 IEEE 16th International Conference on Industrial and Information Systems (ICIIS), 2021, pp. 86–91.</a:t>
            </a:r>
          </a:p>
          <a:p>
            <a:pPr algn="l">
              <a:lnSpc>
                <a:spcPts val="2702"/>
              </a:lnSpc>
            </a:pPr>
          </a:p>
          <a:p>
            <a:pPr algn="l">
              <a:lnSpc>
                <a:spcPts val="2702"/>
              </a:lnSpc>
            </a:pPr>
            <a:r>
              <a:rPr lang="en-US" sz="2078">
                <a:solidFill>
                  <a:srgbClr val="545454"/>
                </a:solidFill>
                <a:latin typeface="Open Sauce"/>
                <a:ea typeface="Open Sauce"/>
                <a:cs typeface="Open Sauce"/>
                <a:sym typeface="Open Sauce"/>
              </a:rPr>
              <a:t>[3] Researchgate.net. [Online]. Available: https://www.researchgate.net/publication/356826715_Smart_Agriculture_Prediction_System_for_Vegetables_Grown_in_Sri_Lanka. [Accessed: 12-Aug-2024].</a:t>
            </a:r>
          </a:p>
          <a:p>
            <a:pPr algn="l">
              <a:lnSpc>
                <a:spcPts val="2702"/>
              </a:lnSpc>
            </a:pPr>
          </a:p>
          <a:p>
            <a:pPr algn="l">
              <a:lnSpc>
                <a:spcPts val="2702"/>
              </a:lnSpc>
            </a:pPr>
            <a:r>
              <a:rPr lang="en-US" sz="2078">
                <a:solidFill>
                  <a:srgbClr val="545454"/>
                </a:solidFill>
                <a:latin typeface="Open Sauce"/>
                <a:ea typeface="Open Sauce"/>
                <a:cs typeface="Open Sauce"/>
                <a:sym typeface="Open Sauce"/>
              </a:rPr>
              <a:t>[4]H. Sajindra, T. Abekoon, J. A. D. C. A. Jayakody, and U. Rathnayake, “A novel deep learning model to predict the soil nutrient levels (N, P, and K) in cabbage cultivation,” Smart Agricultural Technology, vol. 7, no. 100395, p. 100395, 2024.</a:t>
            </a:r>
          </a:p>
          <a:p>
            <a:pPr algn="l">
              <a:lnSpc>
                <a:spcPts val="2832"/>
              </a:lnSpc>
            </a:pPr>
          </a:p>
          <a:p>
            <a:pPr algn="l">
              <a:lnSpc>
                <a:spcPts val="2832"/>
              </a:lnSpc>
            </a:pPr>
          </a:p>
          <a:p>
            <a:pPr algn="l">
              <a:lnSpc>
                <a:spcPts val="3871"/>
              </a:lnSpc>
              <a:spcBef>
                <a:spcPct val="0"/>
              </a:spcBef>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2129401" y="2520315"/>
            <a:ext cx="5246370" cy="524637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706" t="0" r="-706" b="-30435"/>
              </a:stretch>
            </a:blipFill>
            <a:ln w="38100" cap="sq">
              <a:solidFill>
                <a:srgbClr val="1C5739"/>
              </a:solidFill>
              <a:prstDash val="solid"/>
              <a:miter/>
            </a:ln>
          </p:spPr>
        </p:sp>
      </p:grpSp>
      <p:sp>
        <p:nvSpPr>
          <p:cNvPr name="TextBox 10" id="10"/>
          <p:cNvSpPr txBox="true"/>
          <p:nvPr/>
        </p:nvSpPr>
        <p:spPr>
          <a:xfrm rot="0">
            <a:off x="2129401" y="847725"/>
            <a:ext cx="4905375" cy="979602"/>
          </a:xfrm>
          <a:prstGeom prst="rect">
            <a:avLst/>
          </a:prstGeom>
        </p:spPr>
        <p:txBody>
          <a:bodyPr anchor="t" rtlCol="false" tIns="0" lIns="0" bIns="0" rIns="0">
            <a:spAutoFit/>
          </a:bodyPr>
          <a:lstStyle/>
          <a:p>
            <a:pPr algn="l">
              <a:lnSpc>
                <a:spcPts val="7279"/>
              </a:lnSpc>
            </a:pPr>
            <a:r>
              <a:rPr lang="en-US" sz="5199">
                <a:solidFill>
                  <a:srgbClr val="545454"/>
                </a:solidFill>
                <a:latin typeface="Codec Pro Bold"/>
                <a:ea typeface="Codec Pro Bold"/>
                <a:cs typeface="Codec Pro Bold"/>
                <a:sym typeface="Codec Pro Bold"/>
              </a:rPr>
              <a:t>Component 04 </a:t>
            </a:r>
          </a:p>
        </p:txBody>
      </p:sp>
      <p:grpSp>
        <p:nvGrpSpPr>
          <p:cNvPr name="Group 11" id="11"/>
          <p:cNvGrpSpPr/>
          <p:nvPr/>
        </p:nvGrpSpPr>
        <p:grpSpPr>
          <a:xfrm rot="0">
            <a:off x="8993998" y="3338879"/>
            <a:ext cx="3009730" cy="1470331"/>
            <a:chOff x="0" y="0"/>
            <a:chExt cx="4012973" cy="1960441"/>
          </a:xfrm>
        </p:grpSpPr>
        <p:sp>
          <p:nvSpPr>
            <p:cNvPr name="TextBox 12" id="12"/>
            <p:cNvSpPr txBox="true"/>
            <p:nvPr/>
          </p:nvSpPr>
          <p:spPr>
            <a:xfrm rot="0">
              <a:off x="0" y="-152400"/>
              <a:ext cx="4012973" cy="1044758"/>
            </a:xfrm>
            <a:prstGeom prst="rect">
              <a:avLst/>
            </a:prstGeom>
          </p:spPr>
          <p:txBody>
            <a:bodyPr anchor="t" rtlCol="false" tIns="0" lIns="0" bIns="0" rIns="0">
              <a:spAutoFit/>
            </a:bodyPr>
            <a:lstStyle/>
            <a:p>
              <a:pPr algn="l">
                <a:lnSpc>
                  <a:spcPts val="6160"/>
                </a:lnSpc>
              </a:pPr>
              <a:r>
                <a:rPr lang="en-US" sz="4400">
                  <a:solidFill>
                    <a:srgbClr val="545454"/>
                  </a:solidFill>
                  <a:latin typeface="Codec Pro Bold"/>
                  <a:ea typeface="Codec Pro Bold"/>
                  <a:cs typeface="Codec Pro Bold"/>
                  <a:sym typeface="Codec Pro Bold"/>
                </a:rPr>
                <a:t>Jagoda H S</a:t>
              </a:r>
            </a:p>
          </p:txBody>
        </p:sp>
        <p:sp>
          <p:nvSpPr>
            <p:cNvPr name="TextBox 13" id="13"/>
            <p:cNvSpPr txBox="true"/>
            <p:nvPr/>
          </p:nvSpPr>
          <p:spPr>
            <a:xfrm rot="0">
              <a:off x="0" y="915683"/>
              <a:ext cx="3581939" cy="1044758"/>
            </a:xfrm>
            <a:prstGeom prst="rect">
              <a:avLst/>
            </a:prstGeom>
          </p:spPr>
          <p:txBody>
            <a:bodyPr anchor="t" rtlCol="false" tIns="0" lIns="0" bIns="0" rIns="0">
              <a:spAutoFit/>
            </a:bodyPr>
            <a:lstStyle/>
            <a:p>
              <a:pPr algn="l">
                <a:lnSpc>
                  <a:spcPts val="6160"/>
                </a:lnSpc>
              </a:pPr>
              <a:r>
                <a:rPr lang="en-US" sz="4400">
                  <a:solidFill>
                    <a:srgbClr val="545454"/>
                  </a:solidFill>
                  <a:latin typeface="Codec Pro Bold"/>
                  <a:ea typeface="Codec Pro Bold"/>
                  <a:cs typeface="Codec Pro Bold"/>
                  <a:sym typeface="Codec Pro Bold"/>
                </a:rPr>
                <a:t>IT21174926</a:t>
              </a:r>
            </a:p>
          </p:txBody>
        </p:sp>
      </p:grpSp>
      <p:sp>
        <p:nvSpPr>
          <p:cNvPr name="TextBox 14" id="14"/>
          <p:cNvSpPr txBox="true"/>
          <p:nvPr/>
        </p:nvSpPr>
        <p:spPr>
          <a:xfrm rot="0">
            <a:off x="12528029" y="9389274"/>
            <a:ext cx="5099489" cy="443821"/>
          </a:xfrm>
          <a:prstGeom prst="rect">
            <a:avLst/>
          </a:prstGeom>
        </p:spPr>
        <p:txBody>
          <a:bodyPr anchor="t" rtlCol="false" tIns="0" lIns="0" bIns="0" rIns="0">
            <a:spAutoFit/>
          </a:bodyPr>
          <a:lstStyle/>
          <a:p>
            <a:pPr algn="r">
              <a:lnSpc>
                <a:spcPts val="3360"/>
              </a:lnSpc>
            </a:pPr>
            <a:r>
              <a:rPr lang="en-US" sz="2400">
                <a:solidFill>
                  <a:srgbClr val="545454"/>
                </a:solidFill>
                <a:latin typeface="Codec Pro Bold"/>
                <a:ea typeface="Codec Pro Bold"/>
                <a:cs typeface="Codec Pro Bold"/>
                <a:sym typeface="Codec Pro Bold"/>
              </a:rPr>
              <a:t>Jagoda H S | IT21174926 | 24-25J-193</a:t>
            </a:r>
          </a:p>
        </p:txBody>
      </p:sp>
      <p:sp>
        <p:nvSpPr>
          <p:cNvPr name="Freeform 15" id="15"/>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3"/>
            <a:stretch>
              <a:fillRect l="0" t="0" r="0" b="0"/>
            </a:stretch>
          </a:blipFill>
        </p:spPr>
      </p:sp>
      <p:grpSp>
        <p:nvGrpSpPr>
          <p:cNvPr name="Group 16" id="16"/>
          <p:cNvGrpSpPr/>
          <p:nvPr/>
        </p:nvGrpSpPr>
        <p:grpSpPr>
          <a:xfrm rot="0">
            <a:off x="8993998" y="5292725"/>
            <a:ext cx="6882110" cy="2046330"/>
            <a:chOff x="0" y="0"/>
            <a:chExt cx="9176147" cy="2728440"/>
          </a:xfrm>
        </p:grpSpPr>
        <p:sp>
          <p:nvSpPr>
            <p:cNvPr name="TextBox 17" id="17"/>
            <p:cNvSpPr txBox="true"/>
            <p:nvPr/>
          </p:nvSpPr>
          <p:spPr>
            <a:xfrm rot="0">
              <a:off x="0" y="1076170"/>
              <a:ext cx="9176147" cy="1652270"/>
            </a:xfrm>
            <a:prstGeom prst="rect">
              <a:avLst/>
            </a:prstGeom>
          </p:spPr>
          <p:txBody>
            <a:bodyPr anchor="t" rtlCol="false" tIns="0" lIns="0" bIns="0" rIns="0">
              <a:spAutoFit/>
            </a:bodyPr>
            <a:lstStyle/>
            <a:p>
              <a:pPr algn="l">
                <a:lnSpc>
                  <a:spcPts val="4680"/>
                </a:lnSpc>
              </a:pPr>
              <a:r>
                <a:rPr lang="en-US" sz="4000">
                  <a:solidFill>
                    <a:srgbClr val="545454"/>
                  </a:solidFill>
                  <a:latin typeface="Codec Pro Bold"/>
                  <a:ea typeface="Codec Pro Bold"/>
                  <a:cs typeface="Codec Pro Bold"/>
                  <a:sym typeface="Codec Pro Bold"/>
                </a:rPr>
                <a:t>Decision Support System for Crop Recommendation</a:t>
              </a:r>
            </a:p>
          </p:txBody>
        </p:sp>
        <p:sp>
          <p:nvSpPr>
            <p:cNvPr name="TextBox 18" id="18"/>
            <p:cNvSpPr txBox="true"/>
            <p:nvPr/>
          </p:nvSpPr>
          <p:spPr>
            <a:xfrm rot="0">
              <a:off x="0" y="-66675"/>
              <a:ext cx="4712041" cy="1199995"/>
            </a:xfrm>
            <a:prstGeom prst="rect">
              <a:avLst/>
            </a:prstGeom>
          </p:spPr>
          <p:txBody>
            <a:bodyPr anchor="t" rtlCol="false" tIns="0" lIns="0" bIns="0" rIns="0">
              <a:spAutoFit/>
            </a:bodyPr>
            <a:lstStyle/>
            <a:p>
              <a:pPr algn="l">
                <a:lnSpc>
                  <a:spcPts val="6552"/>
                </a:lnSpc>
              </a:pPr>
              <a:r>
                <a:rPr lang="en-US" sz="5600">
                  <a:solidFill>
                    <a:srgbClr val="545454"/>
                  </a:solidFill>
                  <a:latin typeface="Codec Pro Bold"/>
                  <a:ea typeface="Codec Pro Bold"/>
                  <a:cs typeface="Codec Pro Bold"/>
                  <a:sym typeface="Codec Pro Bold"/>
                </a:rPr>
                <a:t>CropWise</a:t>
              </a:r>
            </a:p>
          </p:txBody>
        </p:sp>
      </p:gr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9" id="9"/>
          <p:cNvSpPr txBox="true"/>
          <p:nvPr/>
        </p:nvSpPr>
        <p:spPr>
          <a:xfrm rot="0">
            <a:off x="2129401" y="847725"/>
            <a:ext cx="3931189" cy="979602"/>
          </a:xfrm>
          <a:prstGeom prst="rect">
            <a:avLst/>
          </a:prstGeom>
        </p:spPr>
        <p:txBody>
          <a:bodyPr anchor="t" rtlCol="false" tIns="0" lIns="0" bIns="0" rIns="0">
            <a:spAutoFit/>
          </a:bodyPr>
          <a:lstStyle/>
          <a:p>
            <a:pPr algn="l">
              <a:lnSpc>
                <a:spcPts val="7279"/>
              </a:lnSpc>
            </a:pPr>
            <a:r>
              <a:rPr lang="en-US" sz="5199">
                <a:solidFill>
                  <a:srgbClr val="545454"/>
                </a:solidFill>
                <a:latin typeface="Codec Pro Bold"/>
                <a:ea typeface="Codec Pro Bold"/>
                <a:cs typeface="Codec Pro Bold"/>
                <a:sym typeface="Codec Pro Bold"/>
              </a:rPr>
              <a:t>Introduction</a:t>
            </a:r>
          </a:p>
        </p:txBody>
      </p:sp>
      <p:sp>
        <p:nvSpPr>
          <p:cNvPr name="TextBox 10" id="10"/>
          <p:cNvSpPr txBox="true"/>
          <p:nvPr/>
        </p:nvSpPr>
        <p:spPr>
          <a:xfrm rot="0">
            <a:off x="12528029" y="9389274"/>
            <a:ext cx="5099489" cy="443821"/>
          </a:xfrm>
          <a:prstGeom prst="rect">
            <a:avLst/>
          </a:prstGeom>
        </p:spPr>
        <p:txBody>
          <a:bodyPr anchor="t" rtlCol="false" tIns="0" lIns="0" bIns="0" rIns="0">
            <a:spAutoFit/>
          </a:bodyPr>
          <a:lstStyle/>
          <a:p>
            <a:pPr algn="r">
              <a:lnSpc>
                <a:spcPts val="3360"/>
              </a:lnSpc>
            </a:pPr>
            <a:r>
              <a:rPr lang="en-US" sz="2400">
                <a:solidFill>
                  <a:srgbClr val="545454"/>
                </a:solidFill>
                <a:latin typeface="Codec Pro Bold"/>
                <a:ea typeface="Codec Pro Bold"/>
                <a:cs typeface="Codec Pro Bold"/>
                <a:sym typeface="Codec Pro Bold"/>
              </a:rPr>
              <a:t>Jagoda H S | IT21174926 | 24-25J-193</a:t>
            </a:r>
          </a:p>
        </p:txBody>
      </p:sp>
      <p:grpSp>
        <p:nvGrpSpPr>
          <p:cNvPr name="Group 11" id="11"/>
          <p:cNvGrpSpPr/>
          <p:nvPr/>
        </p:nvGrpSpPr>
        <p:grpSpPr>
          <a:xfrm rot="0">
            <a:off x="2129401" y="2540192"/>
            <a:ext cx="15259738" cy="5206616"/>
            <a:chOff x="0" y="0"/>
            <a:chExt cx="20346317" cy="6942155"/>
          </a:xfrm>
        </p:grpSpPr>
        <p:sp>
          <p:nvSpPr>
            <p:cNvPr name="TextBox 12" id="12"/>
            <p:cNvSpPr txBox="true"/>
            <p:nvPr/>
          </p:nvSpPr>
          <p:spPr>
            <a:xfrm rot="0">
              <a:off x="0" y="-57150"/>
              <a:ext cx="20346317" cy="4295461"/>
            </a:xfrm>
            <a:prstGeom prst="rect">
              <a:avLst/>
            </a:prstGeom>
          </p:spPr>
          <p:txBody>
            <a:bodyPr anchor="t" rtlCol="false" tIns="0" lIns="0" bIns="0" rIns="0">
              <a:spAutoFit/>
            </a:bodyPr>
            <a:lstStyle/>
            <a:p>
              <a:pPr algn="l">
                <a:lnSpc>
                  <a:spcPts val="4344"/>
                </a:lnSpc>
              </a:pPr>
              <a:r>
                <a:rPr lang="en-US" sz="3103">
                  <a:solidFill>
                    <a:srgbClr val="545454"/>
                  </a:solidFill>
                  <a:latin typeface="Canva Sans"/>
                  <a:ea typeface="Canva Sans"/>
                  <a:cs typeface="Canva Sans"/>
                  <a:sym typeface="Canva Sans"/>
                </a:rPr>
                <a:t>At the end of every harvest, the farmer must decide which crops he is going to grow for the </a:t>
              </a:r>
              <a:r>
                <a:rPr lang="en-US" sz="3103">
                  <a:solidFill>
                    <a:srgbClr val="545454"/>
                  </a:solidFill>
                  <a:latin typeface="Canva Sans"/>
                  <a:ea typeface="Canva Sans"/>
                  <a:cs typeface="Canva Sans"/>
                  <a:sym typeface="Canva Sans"/>
                </a:rPr>
                <a:t>next season. Most of them are used to growing crops based on either tradition or intuition. </a:t>
              </a:r>
            </a:p>
            <a:p>
              <a:pPr algn="l">
                <a:lnSpc>
                  <a:spcPts val="4344"/>
                </a:lnSpc>
              </a:pPr>
            </a:p>
            <a:p>
              <a:pPr algn="l">
                <a:lnSpc>
                  <a:spcPts val="4344"/>
                </a:lnSpc>
              </a:pPr>
              <a:r>
                <a:rPr lang="en-US" sz="3103">
                  <a:solidFill>
                    <a:srgbClr val="545454"/>
                  </a:solidFill>
                  <a:latin typeface="Canva Sans"/>
                  <a:ea typeface="Canva Sans"/>
                  <a:cs typeface="Canva Sans"/>
                  <a:sym typeface="Canva Sans"/>
                </a:rPr>
                <a:t>While this may be effective to a certain extent, it does not:</a:t>
              </a:r>
            </a:p>
            <a:p>
              <a:pPr algn="l">
                <a:lnSpc>
                  <a:spcPts val="4344"/>
                </a:lnSpc>
              </a:pPr>
            </a:p>
          </p:txBody>
        </p:sp>
        <p:sp>
          <p:nvSpPr>
            <p:cNvPr name="TextBox 13" id="13"/>
            <p:cNvSpPr txBox="true"/>
            <p:nvPr/>
          </p:nvSpPr>
          <p:spPr>
            <a:xfrm rot="0">
              <a:off x="6898724" y="4000186"/>
              <a:ext cx="11770588" cy="2941969"/>
            </a:xfrm>
            <a:prstGeom prst="rect">
              <a:avLst/>
            </a:prstGeom>
          </p:spPr>
          <p:txBody>
            <a:bodyPr anchor="t" rtlCol="false" tIns="0" lIns="0" bIns="0" rIns="0">
              <a:spAutoFit/>
            </a:bodyPr>
            <a:lstStyle/>
            <a:p>
              <a:pPr algn="l" marL="669942" indent="-334971" lvl="1">
                <a:lnSpc>
                  <a:spcPts val="6206"/>
                </a:lnSpc>
                <a:buFont typeface="Arial"/>
                <a:buChar char="•"/>
              </a:pPr>
              <a:r>
                <a:rPr lang="en-US" sz="3103">
                  <a:solidFill>
                    <a:srgbClr val="545454"/>
                  </a:solidFill>
                  <a:latin typeface="Canva Sans"/>
                  <a:ea typeface="Canva Sans"/>
                  <a:cs typeface="Canva Sans"/>
                  <a:sym typeface="Canva Sans"/>
                </a:rPr>
                <a:t>Capitalize on the potential of the land.</a:t>
              </a:r>
            </a:p>
            <a:p>
              <a:pPr algn="l" marL="669942" indent="-334971" lvl="1">
                <a:lnSpc>
                  <a:spcPts val="6206"/>
                </a:lnSpc>
                <a:buFont typeface="Arial"/>
                <a:buChar char="•"/>
              </a:pPr>
              <a:r>
                <a:rPr lang="en-US" sz="3103">
                  <a:solidFill>
                    <a:srgbClr val="545454"/>
                  </a:solidFill>
                  <a:latin typeface="Canva Sans"/>
                  <a:ea typeface="Canva Sans"/>
                  <a:cs typeface="Canva Sans"/>
                  <a:sym typeface="Canva Sans"/>
                </a:rPr>
                <a:t>Optimize the yield of each harvest. </a:t>
              </a:r>
            </a:p>
            <a:p>
              <a:pPr algn="l" marL="669942" indent="-334971" lvl="1">
                <a:lnSpc>
                  <a:spcPts val="6206"/>
                </a:lnSpc>
                <a:buFont typeface="Arial"/>
                <a:buChar char="•"/>
              </a:pPr>
              <a:r>
                <a:rPr lang="en-US" sz="3103">
                  <a:solidFill>
                    <a:srgbClr val="545454"/>
                  </a:solidFill>
                  <a:latin typeface="Canva Sans"/>
                  <a:ea typeface="Canva Sans"/>
                  <a:cs typeface="Canva Sans"/>
                  <a:sym typeface="Canva Sans"/>
                </a:rPr>
                <a:t>Maximize the profit gained by the farmer.</a:t>
              </a:r>
            </a:p>
          </p:txBody>
        </p:sp>
      </p:gr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9" id="9"/>
          <p:cNvSpPr txBox="true"/>
          <p:nvPr/>
        </p:nvSpPr>
        <p:spPr>
          <a:xfrm rot="0">
            <a:off x="2129401" y="847725"/>
            <a:ext cx="2642443" cy="979602"/>
          </a:xfrm>
          <a:prstGeom prst="rect">
            <a:avLst/>
          </a:prstGeom>
        </p:spPr>
        <p:txBody>
          <a:bodyPr anchor="t" rtlCol="false" tIns="0" lIns="0" bIns="0" rIns="0">
            <a:spAutoFit/>
          </a:bodyPr>
          <a:lstStyle/>
          <a:p>
            <a:pPr algn="l">
              <a:lnSpc>
                <a:spcPts val="7279"/>
              </a:lnSpc>
            </a:pPr>
            <a:r>
              <a:rPr lang="en-US" sz="5199">
                <a:solidFill>
                  <a:srgbClr val="545454"/>
                </a:solidFill>
                <a:latin typeface="Codec Pro Bold"/>
                <a:ea typeface="Codec Pro Bold"/>
                <a:cs typeface="Codec Pro Bold"/>
                <a:sym typeface="Codec Pro Bold"/>
              </a:rPr>
              <a:t>Problem</a:t>
            </a:r>
          </a:p>
        </p:txBody>
      </p:sp>
      <p:sp>
        <p:nvSpPr>
          <p:cNvPr name="TextBox 10" id="10"/>
          <p:cNvSpPr txBox="true"/>
          <p:nvPr/>
        </p:nvSpPr>
        <p:spPr>
          <a:xfrm rot="0">
            <a:off x="12528029" y="9389274"/>
            <a:ext cx="5099489" cy="443821"/>
          </a:xfrm>
          <a:prstGeom prst="rect">
            <a:avLst/>
          </a:prstGeom>
        </p:spPr>
        <p:txBody>
          <a:bodyPr anchor="t" rtlCol="false" tIns="0" lIns="0" bIns="0" rIns="0">
            <a:spAutoFit/>
          </a:bodyPr>
          <a:lstStyle/>
          <a:p>
            <a:pPr algn="r">
              <a:lnSpc>
                <a:spcPts val="3360"/>
              </a:lnSpc>
            </a:pPr>
            <a:r>
              <a:rPr lang="en-US" sz="2400">
                <a:solidFill>
                  <a:srgbClr val="545454"/>
                </a:solidFill>
                <a:latin typeface="Codec Pro Bold"/>
                <a:ea typeface="Codec Pro Bold"/>
                <a:cs typeface="Codec Pro Bold"/>
                <a:sym typeface="Codec Pro Bold"/>
              </a:rPr>
              <a:t>Jagoda H S | IT21174926 | 24-25J-193</a:t>
            </a:r>
          </a:p>
        </p:txBody>
      </p:sp>
      <p:sp>
        <p:nvSpPr>
          <p:cNvPr name="TextBox 11" id="11"/>
          <p:cNvSpPr txBox="true"/>
          <p:nvPr/>
        </p:nvSpPr>
        <p:spPr>
          <a:xfrm rot="0">
            <a:off x="3450623" y="2760007"/>
            <a:ext cx="8827941" cy="3792991"/>
          </a:xfrm>
          <a:prstGeom prst="rect">
            <a:avLst/>
          </a:prstGeom>
        </p:spPr>
        <p:txBody>
          <a:bodyPr anchor="t" rtlCol="false" tIns="0" lIns="0" bIns="0" rIns="0">
            <a:spAutoFit/>
          </a:bodyPr>
          <a:lstStyle/>
          <a:p>
            <a:pPr algn="l" marL="669942" indent="-334971" lvl="1">
              <a:lnSpc>
                <a:spcPts val="7757"/>
              </a:lnSpc>
              <a:buFont typeface="Arial"/>
              <a:buChar char="•"/>
            </a:pPr>
            <a:r>
              <a:rPr lang="en-US" sz="3103">
                <a:solidFill>
                  <a:srgbClr val="545454"/>
                </a:solidFill>
                <a:latin typeface="Canva Sans"/>
                <a:ea typeface="Canva Sans"/>
                <a:cs typeface="Canva Sans"/>
                <a:sym typeface="Canva Sans"/>
              </a:rPr>
              <a:t>Overreliance on a single crop</a:t>
            </a:r>
          </a:p>
          <a:p>
            <a:pPr algn="l" marL="669942" indent="-334971" lvl="1">
              <a:lnSpc>
                <a:spcPts val="7757"/>
              </a:lnSpc>
              <a:buFont typeface="Arial"/>
              <a:buChar char="•"/>
            </a:pPr>
            <a:r>
              <a:rPr lang="en-US" sz="3103">
                <a:solidFill>
                  <a:srgbClr val="545454"/>
                </a:solidFill>
                <a:latin typeface="Canva Sans"/>
                <a:ea typeface="Canva Sans"/>
                <a:cs typeface="Canva Sans"/>
                <a:sym typeface="Canva Sans"/>
              </a:rPr>
              <a:t>Suboptimal Crop Yield</a:t>
            </a:r>
          </a:p>
          <a:p>
            <a:pPr algn="l" marL="669942" indent="-334971" lvl="1">
              <a:lnSpc>
                <a:spcPts val="7757"/>
              </a:lnSpc>
              <a:buFont typeface="Arial"/>
              <a:buChar char="•"/>
            </a:pPr>
            <a:r>
              <a:rPr lang="en-US" sz="3103">
                <a:solidFill>
                  <a:srgbClr val="545454"/>
                </a:solidFill>
                <a:latin typeface="Canva Sans"/>
                <a:ea typeface="Canva Sans"/>
                <a:cs typeface="Canva Sans"/>
                <a:sym typeface="Canva Sans"/>
              </a:rPr>
              <a:t>Soil Degradation</a:t>
            </a:r>
          </a:p>
          <a:p>
            <a:pPr algn="l" marL="669942" indent="-334971" lvl="1">
              <a:lnSpc>
                <a:spcPts val="7757"/>
              </a:lnSpc>
              <a:buFont typeface="Arial"/>
              <a:buChar char="•"/>
            </a:pPr>
            <a:r>
              <a:rPr lang="en-US" sz="3103">
                <a:solidFill>
                  <a:srgbClr val="545454"/>
                </a:solidFill>
                <a:latin typeface="Canva Sans"/>
                <a:ea typeface="Canva Sans"/>
                <a:cs typeface="Canva Sans"/>
                <a:sym typeface="Canva Sans"/>
              </a:rPr>
              <a:t>Market Price Fluctuations</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graphicFrame>
        <p:nvGraphicFramePr>
          <p:cNvPr name="Table 9" id="9"/>
          <p:cNvGraphicFramePr>
            <a:graphicFrameLocks noGrp="true"/>
          </p:cNvGraphicFramePr>
          <p:nvPr/>
        </p:nvGraphicFramePr>
        <p:xfrm>
          <a:off x="2458740" y="2657841"/>
          <a:ext cx="14393730" cy="4467225"/>
        </p:xfrm>
        <a:graphic>
          <a:graphicData uri="http://schemas.openxmlformats.org/drawingml/2006/table">
            <a:tbl>
              <a:tblPr/>
              <a:tblGrid>
                <a:gridCol w="6285925"/>
                <a:gridCol w="1895573"/>
                <a:gridCol w="1895573"/>
                <a:gridCol w="1895573"/>
                <a:gridCol w="2421087"/>
              </a:tblGrid>
              <a:tr h="893445">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ctr">
                        <a:lnSpc>
                          <a:spcPts val="2100"/>
                        </a:lnSpc>
                        <a:defRPr/>
                      </a:pPr>
                      <a:r>
                        <a:rPr lang="en-US" sz="1500">
                          <a:solidFill>
                            <a:srgbClr val="FFFFFF"/>
                          </a:solidFill>
                          <a:latin typeface="Open Sauce Bold"/>
                          <a:ea typeface="Open Sauce Bold"/>
                          <a:cs typeface="Open Sauce Bold"/>
                          <a:sym typeface="Open Sauce Bold"/>
                        </a:rPr>
                        <a:t>Research [1]</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1C5739"/>
                    </a:solidFill>
                  </a:tcPr>
                </a:tc>
                <a:tc>
                  <a:txBody>
                    <a:bodyPr anchor="t" rtlCol="false"/>
                    <a:lstStyle/>
                    <a:p>
                      <a:pPr algn="ctr">
                        <a:lnSpc>
                          <a:spcPts val="2100"/>
                        </a:lnSpc>
                        <a:defRPr/>
                      </a:pPr>
                      <a:r>
                        <a:rPr lang="en-US" sz="1500">
                          <a:solidFill>
                            <a:srgbClr val="FFFFFF"/>
                          </a:solidFill>
                          <a:latin typeface="Open Sauce Bold"/>
                          <a:ea typeface="Open Sauce Bold"/>
                          <a:cs typeface="Open Sauce Bold"/>
                          <a:sym typeface="Open Sauce Bold"/>
                        </a:rPr>
                        <a:t>Research [2]</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1C5739"/>
                    </a:solidFill>
                  </a:tcPr>
                </a:tc>
                <a:tc>
                  <a:txBody>
                    <a:bodyPr anchor="t" rtlCol="false"/>
                    <a:lstStyle/>
                    <a:p>
                      <a:pPr algn="ctr">
                        <a:lnSpc>
                          <a:spcPts val="2100"/>
                        </a:lnSpc>
                        <a:defRPr/>
                      </a:pPr>
                      <a:r>
                        <a:rPr lang="en-US" sz="1500">
                          <a:solidFill>
                            <a:srgbClr val="FFFFFF"/>
                          </a:solidFill>
                          <a:latin typeface="Open Sauce Bold"/>
                          <a:ea typeface="Open Sauce Bold"/>
                          <a:cs typeface="Open Sauce Bold"/>
                          <a:sym typeface="Open Sauce Bold"/>
                        </a:rPr>
                        <a:t>Research [3]</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1C5739"/>
                    </a:solidFill>
                  </a:tcPr>
                </a:tc>
                <a:tc>
                  <a:txBody>
                    <a:bodyPr anchor="t" rtlCol="false"/>
                    <a:lstStyle/>
                    <a:p>
                      <a:pPr algn="ctr">
                        <a:lnSpc>
                          <a:spcPts val="2250"/>
                        </a:lnSpc>
                        <a:defRPr/>
                      </a:pPr>
                      <a:r>
                        <a:rPr lang="en-US" sz="1500" spc="300">
                          <a:solidFill>
                            <a:srgbClr val="FFFFFF"/>
                          </a:solidFill>
                          <a:latin typeface="Open Sauce Bold"/>
                          <a:ea typeface="Open Sauce Bold"/>
                          <a:cs typeface="Open Sauce Bold"/>
                          <a:sym typeface="Open Sauce Bold"/>
                        </a:rPr>
                        <a:t>AGROFARMA</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1C5739"/>
                    </a:solidFill>
                  </a:tcPr>
                </a:tc>
              </a:tr>
              <a:tr h="893445">
                <a:tc>
                  <a:txBody>
                    <a:bodyPr anchor="t" rtlCol="false"/>
                    <a:lstStyle/>
                    <a:p>
                      <a:pPr algn="l">
                        <a:lnSpc>
                          <a:spcPts val="2239"/>
                        </a:lnSpc>
                        <a:defRPr/>
                      </a:pPr>
                      <a:r>
                        <a:rPr lang="en-US" sz="1599" spc="79">
                          <a:solidFill>
                            <a:srgbClr val="FFFFFF"/>
                          </a:solidFill>
                          <a:latin typeface="Open Sauce Bold"/>
                          <a:ea typeface="Open Sauce Bold"/>
                          <a:cs typeface="Open Sauce Bold"/>
                          <a:sym typeface="Open Sauce Bold"/>
                        </a:rPr>
                        <a:t>Soil &amp; Land data Variables</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1C573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25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r>
              <a:tr h="893445">
                <a:tc>
                  <a:txBody>
                    <a:bodyPr anchor="t" rtlCol="false"/>
                    <a:lstStyle/>
                    <a:p>
                      <a:pPr algn="l">
                        <a:lnSpc>
                          <a:spcPts val="2239"/>
                        </a:lnSpc>
                        <a:defRPr/>
                      </a:pPr>
                      <a:r>
                        <a:rPr lang="en-US" sz="1599" spc="79">
                          <a:solidFill>
                            <a:srgbClr val="FFFFFF"/>
                          </a:solidFill>
                          <a:latin typeface="Open Sauce Bold"/>
                          <a:ea typeface="Open Sauce Bold"/>
                          <a:cs typeface="Open Sauce Bold"/>
                          <a:sym typeface="Open Sauce Bold"/>
                        </a:rPr>
                        <a:t>Weather Integration</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1C573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r>
              <a:tr h="893445">
                <a:tc>
                  <a:txBody>
                    <a:bodyPr anchor="t" rtlCol="false"/>
                    <a:lstStyle/>
                    <a:p>
                      <a:pPr algn="l">
                        <a:lnSpc>
                          <a:spcPts val="2239"/>
                        </a:lnSpc>
                        <a:defRPr/>
                      </a:pPr>
                      <a:r>
                        <a:rPr lang="en-US" sz="1599" spc="79">
                          <a:solidFill>
                            <a:srgbClr val="FFFFFF"/>
                          </a:solidFill>
                          <a:latin typeface="Open Sauce Bold"/>
                          <a:ea typeface="Open Sauce Bold"/>
                          <a:cs typeface="Open Sauce Bold"/>
                          <a:sym typeface="Open Sauce Bold"/>
                        </a:rPr>
                        <a:t>Considers Crop Rotation Principles</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1C573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r>
              <a:tr h="893445">
                <a:tc>
                  <a:txBody>
                    <a:bodyPr anchor="t" rtlCol="false"/>
                    <a:lstStyle/>
                    <a:p>
                      <a:pPr algn="l">
                        <a:lnSpc>
                          <a:spcPts val="2239"/>
                        </a:lnSpc>
                        <a:defRPr/>
                      </a:pPr>
                      <a:r>
                        <a:rPr lang="en-US" sz="1599" spc="79">
                          <a:solidFill>
                            <a:srgbClr val="FFFFFF"/>
                          </a:solidFill>
                          <a:latin typeface="Open Sauce Bold"/>
                          <a:ea typeface="Open Sauce Bold"/>
                          <a:cs typeface="Open Sauce Bold"/>
                          <a:sym typeface="Open Sauce Bold"/>
                        </a:rPr>
                        <a:t>Yield Predictions</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1C573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r>
            </a:tbl>
          </a:graphicData>
        </a:graphic>
      </p:graphicFrame>
      <p:sp>
        <p:nvSpPr>
          <p:cNvPr name="TextBox 10" id="10"/>
          <p:cNvSpPr txBox="true"/>
          <p:nvPr/>
        </p:nvSpPr>
        <p:spPr>
          <a:xfrm rot="0">
            <a:off x="2129401" y="847725"/>
            <a:ext cx="4451662" cy="979602"/>
          </a:xfrm>
          <a:prstGeom prst="rect">
            <a:avLst/>
          </a:prstGeom>
        </p:spPr>
        <p:txBody>
          <a:bodyPr anchor="t" rtlCol="false" tIns="0" lIns="0" bIns="0" rIns="0">
            <a:spAutoFit/>
          </a:bodyPr>
          <a:lstStyle/>
          <a:p>
            <a:pPr algn="l">
              <a:lnSpc>
                <a:spcPts val="7279"/>
              </a:lnSpc>
            </a:pPr>
            <a:r>
              <a:rPr lang="en-US" sz="5199">
                <a:solidFill>
                  <a:srgbClr val="545454"/>
                </a:solidFill>
                <a:latin typeface="Codec Pro Bold"/>
                <a:ea typeface="Codec Pro Bold"/>
                <a:cs typeface="Codec Pro Bold"/>
                <a:sym typeface="Codec Pro Bold"/>
              </a:rPr>
              <a:t>Research Gap</a:t>
            </a:r>
          </a:p>
        </p:txBody>
      </p:sp>
      <p:sp>
        <p:nvSpPr>
          <p:cNvPr name="TextBox 11" id="11"/>
          <p:cNvSpPr txBox="true"/>
          <p:nvPr/>
        </p:nvSpPr>
        <p:spPr>
          <a:xfrm rot="0">
            <a:off x="12528029" y="9389274"/>
            <a:ext cx="5099489" cy="443821"/>
          </a:xfrm>
          <a:prstGeom prst="rect">
            <a:avLst/>
          </a:prstGeom>
        </p:spPr>
        <p:txBody>
          <a:bodyPr anchor="t" rtlCol="false" tIns="0" lIns="0" bIns="0" rIns="0">
            <a:spAutoFit/>
          </a:bodyPr>
          <a:lstStyle/>
          <a:p>
            <a:pPr algn="r">
              <a:lnSpc>
                <a:spcPts val="3360"/>
              </a:lnSpc>
            </a:pPr>
            <a:r>
              <a:rPr lang="en-US" sz="2400">
                <a:solidFill>
                  <a:srgbClr val="545454"/>
                </a:solidFill>
                <a:latin typeface="Codec Pro Bold"/>
                <a:ea typeface="Codec Pro Bold"/>
                <a:cs typeface="Codec Pro Bold"/>
                <a:sym typeface="Codec Pro Bold"/>
              </a:rPr>
              <a:t>Jagoda H S | IT21174926 | 24-25J-193</a:t>
            </a:r>
          </a:p>
        </p:txBody>
      </p:sp>
      <p:grpSp>
        <p:nvGrpSpPr>
          <p:cNvPr name="Group 12" id="12"/>
          <p:cNvGrpSpPr/>
          <p:nvPr/>
        </p:nvGrpSpPr>
        <p:grpSpPr>
          <a:xfrm rot="0">
            <a:off x="9366522" y="3754225"/>
            <a:ext cx="6462946" cy="3155296"/>
            <a:chOff x="0" y="0"/>
            <a:chExt cx="8617261" cy="4207061"/>
          </a:xfrm>
        </p:grpSpPr>
        <p:sp>
          <p:nvSpPr>
            <p:cNvPr name="Freeform 13" id="13"/>
            <p:cNvSpPr/>
            <p:nvPr/>
          </p:nvSpPr>
          <p:spPr>
            <a:xfrm flipH="false" flipV="false" rot="0">
              <a:off x="5351448" y="3669971"/>
              <a:ext cx="586110" cy="537090"/>
            </a:xfrm>
            <a:custGeom>
              <a:avLst/>
              <a:gdLst/>
              <a:ahLst/>
              <a:cxnLst/>
              <a:rect r="r" b="b" t="t" l="l"/>
              <a:pathLst>
                <a:path h="537090" w="586110">
                  <a:moveTo>
                    <a:pt x="0" y="0"/>
                  </a:moveTo>
                  <a:lnTo>
                    <a:pt x="586110" y="0"/>
                  </a:lnTo>
                  <a:lnTo>
                    <a:pt x="586110" y="537090"/>
                  </a:lnTo>
                  <a:lnTo>
                    <a:pt x="0" y="5370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5351448" y="1240967"/>
              <a:ext cx="586110" cy="537090"/>
            </a:xfrm>
            <a:custGeom>
              <a:avLst/>
              <a:gdLst/>
              <a:ahLst/>
              <a:cxnLst/>
              <a:rect r="r" b="b" t="t" l="l"/>
              <a:pathLst>
                <a:path h="537090" w="586110">
                  <a:moveTo>
                    <a:pt x="0" y="0"/>
                  </a:moveTo>
                  <a:lnTo>
                    <a:pt x="586110" y="0"/>
                  </a:lnTo>
                  <a:lnTo>
                    <a:pt x="586110" y="537090"/>
                  </a:lnTo>
                  <a:lnTo>
                    <a:pt x="0" y="5370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5351448" y="5119"/>
              <a:ext cx="586110" cy="537090"/>
            </a:xfrm>
            <a:custGeom>
              <a:avLst/>
              <a:gdLst/>
              <a:ahLst/>
              <a:cxnLst/>
              <a:rect r="r" b="b" t="t" l="l"/>
              <a:pathLst>
                <a:path h="537090" w="586110">
                  <a:moveTo>
                    <a:pt x="0" y="0"/>
                  </a:moveTo>
                  <a:lnTo>
                    <a:pt x="586110" y="0"/>
                  </a:lnTo>
                  <a:lnTo>
                    <a:pt x="586110" y="537091"/>
                  </a:lnTo>
                  <a:lnTo>
                    <a:pt x="0" y="5370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5289856" y="2476814"/>
              <a:ext cx="709295" cy="531971"/>
            </a:xfrm>
            <a:custGeom>
              <a:avLst/>
              <a:gdLst/>
              <a:ahLst/>
              <a:cxnLst/>
              <a:rect r="r" b="b" t="t" l="l"/>
              <a:pathLst>
                <a:path h="531971" w="709295">
                  <a:moveTo>
                    <a:pt x="0" y="0"/>
                  </a:moveTo>
                  <a:lnTo>
                    <a:pt x="709294" y="0"/>
                  </a:lnTo>
                  <a:lnTo>
                    <a:pt x="709294" y="531971"/>
                  </a:lnTo>
                  <a:lnTo>
                    <a:pt x="0" y="5319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7" id="17"/>
            <p:cNvSpPr/>
            <p:nvPr/>
          </p:nvSpPr>
          <p:spPr>
            <a:xfrm flipH="false" flipV="false" rot="0">
              <a:off x="2737153" y="1240967"/>
              <a:ext cx="586110" cy="537090"/>
            </a:xfrm>
            <a:custGeom>
              <a:avLst/>
              <a:gdLst/>
              <a:ahLst/>
              <a:cxnLst/>
              <a:rect r="r" b="b" t="t" l="l"/>
              <a:pathLst>
                <a:path h="537090" w="586110">
                  <a:moveTo>
                    <a:pt x="0" y="0"/>
                  </a:moveTo>
                  <a:lnTo>
                    <a:pt x="586111" y="0"/>
                  </a:lnTo>
                  <a:lnTo>
                    <a:pt x="586111" y="537090"/>
                  </a:lnTo>
                  <a:lnTo>
                    <a:pt x="0" y="5370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0">
              <a:off x="123184" y="0"/>
              <a:ext cx="586110" cy="537090"/>
            </a:xfrm>
            <a:custGeom>
              <a:avLst/>
              <a:gdLst/>
              <a:ahLst/>
              <a:cxnLst/>
              <a:rect r="r" b="b" t="t" l="l"/>
              <a:pathLst>
                <a:path h="537090" w="586110">
                  <a:moveTo>
                    <a:pt x="0" y="0"/>
                  </a:moveTo>
                  <a:lnTo>
                    <a:pt x="586111" y="0"/>
                  </a:lnTo>
                  <a:lnTo>
                    <a:pt x="586111" y="537090"/>
                  </a:lnTo>
                  <a:lnTo>
                    <a:pt x="0" y="5370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0">
              <a:off x="123184" y="3664851"/>
              <a:ext cx="586110" cy="537090"/>
            </a:xfrm>
            <a:custGeom>
              <a:avLst/>
              <a:gdLst/>
              <a:ahLst/>
              <a:cxnLst/>
              <a:rect r="r" b="b" t="t" l="l"/>
              <a:pathLst>
                <a:path h="537090" w="586110">
                  <a:moveTo>
                    <a:pt x="0" y="0"/>
                  </a:moveTo>
                  <a:lnTo>
                    <a:pt x="586111" y="0"/>
                  </a:lnTo>
                  <a:lnTo>
                    <a:pt x="586111" y="537091"/>
                  </a:lnTo>
                  <a:lnTo>
                    <a:pt x="0" y="5370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0" id="20"/>
            <p:cNvSpPr/>
            <p:nvPr/>
          </p:nvSpPr>
          <p:spPr>
            <a:xfrm flipH="false" flipV="false" rot="0">
              <a:off x="2613969" y="2476814"/>
              <a:ext cx="709295" cy="531971"/>
            </a:xfrm>
            <a:custGeom>
              <a:avLst/>
              <a:gdLst/>
              <a:ahLst/>
              <a:cxnLst/>
              <a:rect r="r" b="b" t="t" l="l"/>
              <a:pathLst>
                <a:path h="531971" w="709295">
                  <a:moveTo>
                    <a:pt x="0" y="0"/>
                  </a:moveTo>
                  <a:lnTo>
                    <a:pt x="709295" y="0"/>
                  </a:lnTo>
                  <a:lnTo>
                    <a:pt x="709295" y="531971"/>
                  </a:lnTo>
                  <a:lnTo>
                    <a:pt x="0" y="5319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1" id="21"/>
            <p:cNvSpPr/>
            <p:nvPr/>
          </p:nvSpPr>
          <p:spPr>
            <a:xfrm flipH="false" flipV="false" rot="0">
              <a:off x="2613969" y="3672530"/>
              <a:ext cx="709295" cy="531971"/>
            </a:xfrm>
            <a:custGeom>
              <a:avLst/>
              <a:gdLst/>
              <a:ahLst/>
              <a:cxnLst/>
              <a:rect r="r" b="b" t="t" l="l"/>
              <a:pathLst>
                <a:path h="531971" w="709295">
                  <a:moveTo>
                    <a:pt x="0" y="0"/>
                  </a:moveTo>
                  <a:lnTo>
                    <a:pt x="709295" y="0"/>
                  </a:lnTo>
                  <a:lnTo>
                    <a:pt x="709295" y="531971"/>
                  </a:lnTo>
                  <a:lnTo>
                    <a:pt x="0" y="5319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2" id="22"/>
            <p:cNvSpPr/>
            <p:nvPr/>
          </p:nvSpPr>
          <p:spPr>
            <a:xfrm flipH="false" flipV="false" rot="0">
              <a:off x="2675561" y="5119"/>
              <a:ext cx="709295" cy="531971"/>
            </a:xfrm>
            <a:custGeom>
              <a:avLst/>
              <a:gdLst/>
              <a:ahLst/>
              <a:cxnLst/>
              <a:rect r="r" b="b" t="t" l="l"/>
              <a:pathLst>
                <a:path h="531971" w="709295">
                  <a:moveTo>
                    <a:pt x="0" y="0"/>
                  </a:moveTo>
                  <a:lnTo>
                    <a:pt x="709295" y="0"/>
                  </a:lnTo>
                  <a:lnTo>
                    <a:pt x="709295" y="531971"/>
                  </a:lnTo>
                  <a:lnTo>
                    <a:pt x="0" y="5319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3" id="23"/>
            <p:cNvSpPr/>
            <p:nvPr/>
          </p:nvSpPr>
          <p:spPr>
            <a:xfrm flipH="false" flipV="false" rot="0">
              <a:off x="0" y="1247760"/>
              <a:ext cx="709295" cy="531971"/>
            </a:xfrm>
            <a:custGeom>
              <a:avLst/>
              <a:gdLst/>
              <a:ahLst/>
              <a:cxnLst/>
              <a:rect r="r" b="b" t="t" l="l"/>
              <a:pathLst>
                <a:path h="531971" w="709295">
                  <a:moveTo>
                    <a:pt x="0" y="0"/>
                  </a:moveTo>
                  <a:lnTo>
                    <a:pt x="709295" y="0"/>
                  </a:lnTo>
                  <a:lnTo>
                    <a:pt x="709295" y="531971"/>
                  </a:lnTo>
                  <a:lnTo>
                    <a:pt x="0" y="5319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4" id="24"/>
            <p:cNvSpPr/>
            <p:nvPr/>
          </p:nvSpPr>
          <p:spPr>
            <a:xfrm flipH="false" flipV="false" rot="0">
              <a:off x="61592" y="2524833"/>
              <a:ext cx="709295" cy="531971"/>
            </a:xfrm>
            <a:custGeom>
              <a:avLst/>
              <a:gdLst/>
              <a:ahLst/>
              <a:cxnLst/>
              <a:rect r="r" b="b" t="t" l="l"/>
              <a:pathLst>
                <a:path h="531971" w="709295">
                  <a:moveTo>
                    <a:pt x="0" y="0"/>
                  </a:moveTo>
                  <a:lnTo>
                    <a:pt x="709295" y="0"/>
                  </a:lnTo>
                  <a:lnTo>
                    <a:pt x="709295" y="531971"/>
                  </a:lnTo>
                  <a:lnTo>
                    <a:pt x="0" y="5319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5" id="25"/>
            <p:cNvSpPr/>
            <p:nvPr/>
          </p:nvSpPr>
          <p:spPr>
            <a:xfrm flipH="false" flipV="false" rot="0">
              <a:off x="8031150" y="0"/>
              <a:ext cx="586110" cy="537090"/>
            </a:xfrm>
            <a:custGeom>
              <a:avLst/>
              <a:gdLst/>
              <a:ahLst/>
              <a:cxnLst/>
              <a:rect r="r" b="b" t="t" l="l"/>
              <a:pathLst>
                <a:path h="537090" w="586110">
                  <a:moveTo>
                    <a:pt x="0" y="0"/>
                  </a:moveTo>
                  <a:lnTo>
                    <a:pt x="586111" y="0"/>
                  </a:lnTo>
                  <a:lnTo>
                    <a:pt x="586111" y="537090"/>
                  </a:lnTo>
                  <a:lnTo>
                    <a:pt x="0" y="5370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0">
              <a:off x="8031150" y="1247760"/>
              <a:ext cx="586110" cy="537090"/>
            </a:xfrm>
            <a:custGeom>
              <a:avLst/>
              <a:gdLst/>
              <a:ahLst/>
              <a:cxnLst/>
              <a:rect r="r" b="b" t="t" l="l"/>
              <a:pathLst>
                <a:path h="537090" w="586110">
                  <a:moveTo>
                    <a:pt x="0" y="0"/>
                  </a:moveTo>
                  <a:lnTo>
                    <a:pt x="586111" y="0"/>
                  </a:lnTo>
                  <a:lnTo>
                    <a:pt x="586111" y="537090"/>
                  </a:lnTo>
                  <a:lnTo>
                    <a:pt x="0" y="5370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7" id="27"/>
            <p:cNvSpPr/>
            <p:nvPr/>
          </p:nvSpPr>
          <p:spPr>
            <a:xfrm flipH="false" flipV="false" rot="0">
              <a:off x="8031150" y="2466576"/>
              <a:ext cx="586110" cy="537090"/>
            </a:xfrm>
            <a:custGeom>
              <a:avLst/>
              <a:gdLst/>
              <a:ahLst/>
              <a:cxnLst/>
              <a:rect r="r" b="b" t="t" l="l"/>
              <a:pathLst>
                <a:path h="537090" w="586110">
                  <a:moveTo>
                    <a:pt x="0" y="0"/>
                  </a:moveTo>
                  <a:lnTo>
                    <a:pt x="586111" y="0"/>
                  </a:lnTo>
                  <a:lnTo>
                    <a:pt x="586111" y="537090"/>
                  </a:lnTo>
                  <a:lnTo>
                    <a:pt x="0" y="5370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8" id="28"/>
            <p:cNvSpPr/>
            <p:nvPr/>
          </p:nvSpPr>
          <p:spPr>
            <a:xfrm flipH="false" flipV="false" rot="0">
              <a:off x="8031150" y="3662292"/>
              <a:ext cx="586110" cy="537090"/>
            </a:xfrm>
            <a:custGeom>
              <a:avLst/>
              <a:gdLst/>
              <a:ahLst/>
              <a:cxnLst/>
              <a:rect r="r" b="b" t="t" l="l"/>
              <a:pathLst>
                <a:path h="537090" w="586110">
                  <a:moveTo>
                    <a:pt x="0" y="0"/>
                  </a:moveTo>
                  <a:lnTo>
                    <a:pt x="586111" y="0"/>
                  </a:lnTo>
                  <a:lnTo>
                    <a:pt x="586111" y="537090"/>
                  </a:lnTo>
                  <a:lnTo>
                    <a:pt x="0" y="5370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grpSp>
        <p:nvGrpSpPr>
          <p:cNvPr name="Group 9" id="9"/>
          <p:cNvGrpSpPr/>
          <p:nvPr/>
        </p:nvGrpSpPr>
        <p:grpSpPr>
          <a:xfrm rot="0">
            <a:off x="3088030" y="2224975"/>
            <a:ext cx="13198744" cy="2504914"/>
            <a:chOff x="0" y="0"/>
            <a:chExt cx="3476212" cy="659730"/>
          </a:xfrm>
        </p:grpSpPr>
        <p:sp>
          <p:nvSpPr>
            <p:cNvPr name="Freeform 10" id="10"/>
            <p:cNvSpPr/>
            <p:nvPr/>
          </p:nvSpPr>
          <p:spPr>
            <a:xfrm flipH="false" flipV="false" rot="0">
              <a:off x="0" y="0"/>
              <a:ext cx="3476213" cy="659730"/>
            </a:xfrm>
            <a:custGeom>
              <a:avLst/>
              <a:gdLst/>
              <a:ahLst/>
              <a:cxnLst/>
              <a:rect r="r" b="b" t="t" l="l"/>
              <a:pathLst>
                <a:path h="659730" w="3476213">
                  <a:moveTo>
                    <a:pt x="58656" y="0"/>
                  </a:moveTo>
                  <a:lnTo>
                    <a:pt x="3417556" y="0"/>
                  </a:lnTo>
                  <a:cubicBezTo>
                    <a:pt x="3433113" y="0"/>
                    <a:pt x="3448032" y="6180"/>
                    <a:pt x="3459033" y="17180"/>
                  </a:cubicBezTo>
                  <a:cubicBezTo>
                    <a:pt x="3470033" y="28180"/>
                    <a:pt x="3476213" y="43100"/>
                    <a:pt x="3476213" y="58656"/>
                  </a:cubicBezTo>
                  <a:lnTo>
                    <a:pt x="3476213" y="601074"/>
                  </a:lnTo>
                  <a:cubicBezTo>
                    <a:pt x="3476213" y="616630"/>
                    <a:pt x="3470033" y="631550"/>
                    <a:pt x="3459033" y="642550"/>
                  </a:cubicBezTo>
                  <a:cubicBezTo>
                    <a:pt x="3448032" y="653550"/>
                    <a:pt x="3433113" y="659730"/>
                    <a:pt x="3417556" y="659730"/>
                  </a:cubicBezTo>
                  <a:lnTo>
                    <a:pt x="58656" y="659730"/>
                  </a:lnTo>
                  <a:cubicBezTo>
                    <a:pt x="43100" y="659730"/>
                    <a:pt x="28180" y="653550"/>
                    <a:pt x="17180" y="642550"/>
                  </a:cubicBezTo>
                  <a:cubicBezTo>
                    <a:pt x="6180" y="631550"/>
                    <a:pt x="0" y="616630"/>
                    <a:pt x="0" y="601074"/>
                  </a:cubicBezTo>
                  <a:lnTo>
                    <a:pt x="0" y="58656"/>
                  </a:lnTo>
                  <a:cubicBezTo>
                    <a:pt x="0" y="43100"/>
                    <a:pt x="6180" y="28180"/>
                    <a:pt x="17180" y="17180"/>
                  </a:cubicBezTo>
                  <a:cubicBezTo>
                    <a:pt x="28180" y="6180"/>
                    <a:pt x="43100" y="0"/>
                    <a:pt x="58656" y="0"/>
                  </a:cubicBezTo>
                  <a:close/>
                </a:path>
              </a:pathLst>
            </a:custGeom>
            <a:solidFill>
              <a:srgbClr val="1C5739">
                <a:alpha val="29804"/>
              </a:srgbClr>
            </a:solidFill>
          </p:spPr>
        </p:sp>
        <p:sp>
          <p:nvSpPr>
            <p:cNvPr name="TextBox 11" id="11"/>
            <p:cNvSpPr txBox="true"/>
            <p:nvPr/>
          </p:nvSpPr>
          <p:spPr>
            <a:xfrm>
              <a:off x="0" y="-19050"/>
              <a:ext cx="3476212" cy="678780"/>
            </a:xfrm>
            <a:prstGeom prst="rect">
              <a:avLst/>
            </a:prstGeom>
          </p:spPr>
          <p:txBody>
            <a:bodyPr anchor="ctr" rtlCol="false" tIns="50800" lIns="50800" bIns="50800" rIns="50800"/>
            <a:lstStyle/>
            <a:p>
              <a:pPr algn="ctr">
                <a:lnSpc>
                  <a:spcPts val="2859"/>
                </a:lnSpc>
              </a:pPr>
            </a:p>
          </p:txBody>
        </p:sp>
      </p:grpSp>
      <p:sp>
        <p:nvSpPr>
          <p:cNvPr name="TextBox 12" id="12"/>
          <p:cNvSpPr txBox="true"/>
          <p:nvPr/>
        </p:nvSpPr>
        <p:spPr>
          <a:xfrm rot="0">
            <a:off x="2129401" y="847725"/>
            <a:ext cx="3351503" cy="979602"/>
          </a:xfrm>
          <a:prstGeom prst="rect">
            <a:avLst/>
          </a:prstGeom>
        </p:spPr>
        <p:txBody>
          <a:bodyPr anchor="t" rtlCol="false" tIns="0" lIns="0" bIns="0" rIns="0">
            <a:spAutoFit/>
          </a:bodyPr>
          <a:lstStyle/>
          <a:p>
            <a:pPr algn="l">
              <a:lnSpc>
                <a:spcPts val="7279"/>
              </a:lnSpc>
            </a:pPr>
            <a:r>
              <a:rPr lang="en-US" sz="5199">
                <a:solidFill>
                  <a:srgbClr val="545454"/>
                </a:solidFill>
                <a:latin typeface="Codec Pro Bold"/>
                <a:ea typeface="Codec Pro Bold"/>
                <a:cs typeface="Codec Pro Bold"/>
                <a:sym typeface="Codec Pro Bold"/>
              </a:rPr>
              <a:t>Objectives</a:t>
            </a:r>
          </a:p>
        </p:txBody>
      </p:sp>
      <p:sp>
        <p:nvSpPr>
          <p:cNvPr name="TextBox 13" id="13"/>
          <p:cNvSpPr txBox="true"/>
          <p:nvPr/>
        </p:nvSpPr>
        <p:spPr>
          <a:xfrm rot="0">
            <a:off x="12528029" y="9389274"/>
            <a:ext cx="5099489" cy="443821"/>
          </a:xfrm>
          <a:prstGeom prst="rect">
            <a:avLst/>
          </a:prstGeom>
        </p:spPr>
        <p:txBody>
          <a:bodyPr anchor="t" rtlCol="false" tIns="0" lIns="0" bIns="0" rIns="0">
            <a:spAutoFit/>
          </a:bodyPr>
          <a:lstStyle/>
          <a:p>
            <a:pPr algn="r">
              <a:lnSpc>
                <a:spcPts val="3360"/>
              </a:lnSpc>
            </a:pPr>
            <a:r>
              <a:rPr lang="en-US" sz="2400">
                <a:solidFill>
                  <a:srgbClr val="545454"/>
                </a:solidFill>
                <a:latin typeface="Codec Pro Bold"/>
                <a:ea typeface="Codec Pro Bold"/>
                <a:cs typeface="Codec Pro Bold"/>
                <a:sym typeface="Codec Pro Bold"/>
              </a:rPr>
              <a:t>Jagoda H S | IT21174926 | 24-25J-193</a:t>
            </a:r>
          </a:p>
        </p:txBody>
      </p:sp>
      <p:sp>
        <p:nvSpPr>
          <p:cNvPr name="TextBox 14" id="14"/>
          <p:cNvSpPr txBox="true"/>
          <p:nvPr/>
        </p:nvSpPr>
        <p:spPr>
          <a:xfrm rot="0">
            <a:off x="2735542" y="5415689"/>
            <a:ext cx="14542808" cy="2451100"/>
          </a:xfrm>
          <a:prstGeom prst="rect">
            <a:avLst/>
          </a:prstGeom>
        </p:spPr>
        <p:txBody>
          <a:bodyPr anchor="t" rtlCol="false" tIns="0" lIns="0" bIns="0" rIns="0">
            <a:spAutoFit/>
          </a:bodyPr>
          <a:lstStyle/>
          <a:p>
            <a:pPr algn="l" marL="539749" indent="-269875" lvl="1">
              <a:lnSpc>
                <a:spcPts val="4999"/>
              </a:lnSpc>
              <a:buFont typeface="Arial"/>
              <a:buChar char="•"/>
            </a:pPr>
            <a:r>
              <a:rPr lang="en-US" sz="2499">
                <a:solidFill>
                  <a:srgbClr val="545454"/>
                </a:solidFill>
                <a:latin typeface="Canva Sans"/>
                <a:ea typeface="Canva Sans"/>
                <a:cs typeface="Canva Sans"/>
                <a:sym typeface="Canva Sans"/>
              </a:rPr>
              <a:t>Determining the most suitable crop(s) to be grown under the available conditions.</a:t>
            </a:r>
          </a:p>
          <a:p>
            <a:pPr algn="l" marL="539749" indent="-269875" lvl="1">
              <a:lnSpc>
                <a:spcPts val="4999"/>
              </a:lnSpc>
              <a:buFont typeface="Arial"/>
              <a:buChar char="•"/>
            </a:pPr>
            <a:r>
              <a:rPr lang="en-US" sz="2499">
                <a:solidFill>
                  <a:srgbClr val="545454"/>
                </a:solidFill>
                <a:latin typeface="Canva Sans"/>
                <a:ea typeface="Canva Sans"/>
                <a:cs typeface="Canva Sans"/>
                <a:sym typeface="Canva Sans"/>
              </a:rPr>
              <a:t>Predicting the yield of the selected crops.</a:t>
            </a:r>
          </a:p>
          <a:p>
            <a:pPr algn="l" marL="539749" indent="-269875" lvl="1">
              <a:lnSpc>
                <a:spcPts val="4999"/>
              </a:lnSpc>
              <a:buFont typeface="Arial"/>
              <a:buChar char="•"/>
            </a:pPr>
            <a:r>
              <a:rPr lang="en-US" sz="2499">
                <a:solidFill>
                  <a:srgbClr val="545454"/>
                </a:solidFill>
                <a:latin typeface="Canva Sans"/>
                <a:ea typeface="Canva Sans"/>
                <a:cs typeface="Canva Sans"/>
                <a:sym typeface="Canva Sans"/>
              </a:rPr>
              <a:t>Comparing the potential yield and market price for the crops in the coming season.</a:t>
            </a:r>
          </a:p>
          <a:p>
            <a:pPr algn="l" marL="539749" indent="-269875" lvl="1">
              <a:lnSpc>
                <a:spcPts val="4999"/>
              </a:lnSpc>
              <a:buFont typeface="Arial"/>
              <a:buChar char="•"/>
            </a:pPr>
            <a:r>
              <a:rPr lang="en-US" sz="2499">
                <a:solidFill>
                  <a:srgbClr val="545454"/>
                </a:solidFill>
                <a:latin typeface="Canva Sans"/>
                <a:ea typeface="Canva Sans"/>
                <a:cs typeface="Canva Sans"/>
                <a:sym typeface="Canva Sans"/>
              </a:rPr>
              <a:t>Providing detailed overview of the best options to be planted.</a:t>
            </a:r>
          </a:p>
        </p:txBody>
      </p:sp>
      <p:sp>
        <p:nvSpPr>
          <p:cNvPr name="TextBox 15" id="15"/>
          <p:cNvSpPr txBox="true"/>
          <p:nvPr/>
        </p:nvSpPr>
        <p:spPr>
          <a:xfrm rot="0">
            <a:off x="4014195" y="2645303"/>
            <a:ext cx="11346416" cy="1607108"/>
          </a:xfrm>
          <a:prstGeom prst="rect">
            <a:avLst/>
          </a:prstGeom>
        </p:spPr>
        <p:txBody>
          <a:bodyPr anchor="t" rtlCol="false" tIns="0" lIns="0" bIns="0" rIns="0">
            <a:spAutoFit/>
          </a:bodyPr>
          <a:lstStyle/>
          <a:p>
            <a:pPr algn="ctr">
              <a:lnSpc>
                <a:spcPts val="4344"/>
              </a:lnSpc>
            </a:pPr>
            <a:r>
              <a:rPr lang="en-US" sz="3103">
                <a:solidFill>
                  <a:srgbClr val="1C5739"/>
                </a:solidFill>
                <a:latin typeface="Canva Sans Bold"/>
                <a:ea typeface="Canva Sans Bold"/>
                <a:cs typeface="Canva Sans Bold"/>
                <a:sym typeface="Canva Sans Bold"/>
              </a:rPr>
              <a:t>Empowering the farmer with the ability to make informed decisions regarding </a:t>
            </a:r>
            <a:r>
              <a:rPr lang="en-US" sz="3103">
                <a:solidFill>
                  <a:srgbClr val="1C5739"/>
                </a:solidFill>
                <a:latin typeface="Canva Sans Bold"/>
                <a:ea typeface="Canva Sans Bold"/>
                <a:cs typeface="Canva Sans Bold"/>
                <a:sym typeface="Canva Sans Bold"/>
              </a:rPr>
              <a:t>the next rotation of crops he will be growing.</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2964376" y="2996272"/>
            <a:ext cx="963734" cy="966311"/>
          </a:xfrm>
          <a:custGeom>
            <a:avLst/>
            <a:gdLst/>
            <a:ahLst/>
            <a:cxnLst/>
            <a:rect r="r" b="b" t="t" l="l"/>
            <a:pathLst>
              <a:path h="966311" w="963734">
                <a:moveTo>
                  <a:pt x="0" y="0"/>
                </a:moveTo>
                <a:lnTo>
                  <a:pt x="963735" y="0"/>
                </a:lnTo>
                <a:lnTo>
                  <a:pt x="963735" y="966311"/>
                </a:lnTo>
                <a:lnTo>
                  <a:pt x="0" y="9663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2964376" y="6744662"/>
            <a:ext cx="963734" cy="966311"/>
          </a:xfrm>
          <a:custGeom>
            <a:avLst/>
            <a:gdLst/>
            <a:ahLst/>
            <a:cxnLst/>
            <a:rect r="r" b="b" t="t" l="l"/>
            <a:pathLst>
              <a:path h="966311" w="963734">
                <a:moveTo>
                  <a:pt x="0" y="0"/>
                </a:moveTo>
                <a:lnTo>
                  <a:pt x="963735" y="0"/>
                </a:lnTo>
                <a:lnTo>
                  <a:pt x="963735" y="966311"/>
                </a:lnTo>
                <a:lnTo>
                  <a:pt x="0" y="9663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0">
            <a:off x="6346350" y="4618493"/>
            <a:ext cx="6327525" cy="951494"/>
            <a:chOff x="0" y="0"/>
            <a:chExt cx="1666509" cy="250599"/>
          </a:xfrm>
        </p:grpSpPr>
        <p:sp>
          <p:nvSpPr>
            <p:cNvPr name="Freeform 12" id="12"/>
            <p:cNvSpPr/>
            <p:nvPr/>
          </p:nvSpPr>
          <p:spPr>
            <a:xfrm flipH="false" flipV="false" rot="0">
              <a:off x="0" y="0"/>
              <a:ext cx="1666509" cy="250599"/>
            </a:xfrm>
            <a:custGeom>
              <a:avLst/>
              <a:gdLst/>
              <a:ahLst/>
              <a:cxnLst/>
              <a:rect r="r" b="b" t="t" l="l"/>
              <a:pathLst>
                <a:path h="250599" w="1666509">
                  <a:moveTo>
                    <a:pt x="62400" y="0"/>
                  </a:moveTo>
                  <a:lnTo>
                    <a:pt x="1604109" y="0"/>
                  </a:lnTo>
                  <a:cubicBezTo>
                    <a:pt x="1620658" y="0"/>
                    <a:pt x="1636530" y="6574"/>
                    <a:pt x="1648232" y="18277"/>
                  </a:cubicBezTo>
                  <a:cubicBezTo>
                    <a:pt x="1659935" y="29979"/>
                    <a:pt x="1666509" y="45851"/>
                    <a:pt x="1666509" y="62400"/>
                  </a:cubicBezTo>
                  <a:lnTo>
                    <a:pt x="1666509" y="188199"/>
                  </a:lnTo>
                  <a:cubicBezTo>
                    <a:pt x="1666509" y="222662"/>
                    <a:pt x="1638571" y="250599"/>
                    <a:pt x="1604109" y="250599"/>
                  </a:cubicBezTo>
                  <a:lnTo>
                    <a:pt x="62400" y="250599"/>
                  </a:lnTo>
                  <a:cubicBezTo>
                    <a:pt x="45851" y="250599"/>
                    <a:pt x="29979" y="244025"/>
                    <a:pt x="18277" y="232323"/>
                  </a:cubicBezTo>
                  <a:cubicBezTo>
                    <a:pt x="6574" y="220620"/>
                    <a:pt x="0" y="204749"/>
                    <a:pt x="0" y="188199"/>
                  </a:cubicBezTo>
                  <a:lnTo>
                    <a:pt x="0" y="62400"/>
                  </a:lnTo>
                  <a:cubicBezTo>
                    <a:pt x="0" y="27937"/>
                    <a:pt x="27937" y="0"/>
                    <a:pt x="62400" y="0"/>
                  </a:cubicBezTo>
                  <a:close/>
                </a:path>
              </a:pathLst>
            </a:custGeom>
            <a:solidFill>
              <a:srgbClr val="86B499"/>
            </a:solidFill>
          </p:spPr>
        </p:sp>
        <p:sp>
          <p:nvSpPr>
            <p:cNvPr name="TextBox 13" id="13"/>
            <p:cNvSpPr txBox="true"/>
            <p:nvPr/>
          </p:nvSpPr>
          <p:spPr>
            <a:xfrm>
              <a:off x="0" y="-19050"/>
              <a:ext cx="1666509" cy="269649"/>
            </a:xfrm>
            <a:prstGeom prst="rect">
              <a:avLst/>
            </a:prstGeom>
          </p:spPr>
          <p:txBody>
            <a:bodyPr anchor="ctr" rtlCol="false" tIns="50800" lIns="50800" bIns="50800" rIns="50800"/>
            <a:lstStyle/>
            <a:p>
              <a:pPr algn="ctr">
                <a:lnSpc>
                  <a:spcPts val="2859"/>
                </a:lnSpc>
              </a:pPr>
            </a:p>
          </p:txBody>
        </p:sp>
      </p:grpSp>
      <p:sp>
        <p:nvSpPr>
          <p:cNvPr name="Freeform 14" id="14"/>
          <p:cNvSpPr/>
          <p:nvPr/>
        </p:nvSpPr>
        <p:spPr>
          <a:xfrm flipH="false" flipV="false" rot="0">
            <a:off x="8926113" y="7511663"/>
            <a:ext cx="1168000" cy="1087302"/>
          </a:xfrm>
          <a:custGeom>
            <a:avLst/>
            <a:gdLst/>
            <a:ahLst/>
            <a:cxnLst/>
            <a:rect r="r" b="b" t="t" l="l"/>
            <a:pathLst>
              <a:path h="1087302" w="1168000">
                <a:moveTo>
                  <a:pt x="0" y="0"/>
                </a:moveTo>
                <a:lnTo>
                  <a:pt x="1168000" y="0"/>
                </a:lnTo>
                <a:lnTo>
                  <a:pt x="1168000" y="1087301"/>
                </a:lnTo>
                <a:lnTo>
                  <a:pt x="0" y="108730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5" id="15"/>
          <p:cNvSpPr/>
          <p:nvPr/>
        </p:nvSpPr>
        <p:spPr>
          <a:xfrm>
            <a:off x="3293385" y="3764781"/>
            <a:ext cx="3052966" cy="1094874"/>
          </a:xfrm>
          <a:prstGeom prst="line">
            <a:avLst/>
          </a:prstGeom>
          <a:ln cap="flat" w="38100">
            <a:solidFill>
              <a:srgbClr val="000000"/>
            </a:solidFill>
            <a:prstDash val="solid"/>
            <a:headEnd type="none" len="sm" w="sm"/>
            <a:tailEnd type="arrow" len="sm" w="med"/>
          </a:ln>
        </p:spPr>
      </p:sp>
      <p:sp>
        <p:nvSpPr>
          <p:cNvPr name="AutoShape 16" id="16"/>
          <p:cNvSpPr/>
          <p:nvPr/>
        </p:nvSpPr>
        <p:spPr>
          <a:xfrm flipH="true">
            <a:off x="9510113" y="3239017"/>
            <a:ext cx="4182493" cy="1379476"/>
          </a:xfrm>
          <a:prstGeom prst="line">
            <a:avLst/>
          </a:prstGeom>
          <a:ln cap="flat" w="38100">
            <a:solidFill>
              <a:srgbClr val="000000"/>
            </a:solidFill>
            <a:prstDash val="solid"/>
            <a:headEnd type="none" len="sm" w="sm"/>
            <a:tailEnd type="arrow" len="sm" w="med"/>
          </a:ln>
        </p:spPr>
      </p:sp>
      <p:sp>
        <p:nvSpPr>
          <p:cNvPr name="Freeform 17" id="17"/>
          <p:cNvSpPr/>
          <p:nvPr/>
        </p:nvSpPr>
        <p:spPr>
          <a:xfrm flipH="false" flipV="false" rot="0">
            <a:off x="13692606" y="2597042"/>
            <a:ext cx="322764" cy="1365541"/>
          </a:xfrm>
          <a:custGeom>
            <a:avLst/>
            <a:gdLst/>
            <a:ahLst/>
            <a:cxnLst/>
            <a:rect r="r" b="b" t="t" l="l"/>
            <a:pathLst>
              <a:path h="1365541" w="322764">
                <a:moveTo>
                  <a:pt x="0" y="0"/>
                </a:moveTo>
                <a:lnTo>
                  <a:pt x="322764" y="0"/>
                </a:lnTo>
                <a:lnTo>
                  <a:pt x="322764" y="1365541"/>
                </a:lnTo>
                <a:lnTo>
                  <a:pt x="0" y="13655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TextBox 18" id="18"/>
          <p:cNvSpPr txBox="true"/>
          <p:nvPr/>
        </p:nvSpPr>
        <p:spPr>
          <a:xfrm rot="0">
            <a:off x="2129401" y="847725"/>
            <a:ext cx="5271280" cy="979602"/>
          </a:xfrm>
          <a:prstGeom prst="rect">
            <a:avLst/>
          </a:prstGeom>
        </p:spPr>
        <p:txBody>
          <a:bodyPr anchor="t" rtlCol="false" tIns="0" lIns="0" bIns="0" rIns="0">
            <a:spAutoFit/>
          </a:bodyPr>
          <a:lstStyle/>
          <a:p>
            <a:pPr algn="l">
              <a:lnSpc>
                <a:spcPts val="7279"/>
              </a:lnSpc>
            </a:pPr>
            <a:r>
              <a:rPr lang="en-US" sz="5199">
                <a:solidFill>
                  <a:srgbClr val="545454"/>
                </a:solidFill>
                <a:latin typeface="Codec Pro Bold"/>
                <a:ea typeface="Codec Pro Bold"/>
                <a:cs typeface="Codec Pro Bold"/>
                <a:sym typeface="Codec Pro Bold"/>
              </a:rPr>
              <a:t>System Diagram</a:t>
            </a:r>
          </a:p>
        </p:txBody>
      </p:sp>
      <p:sp>
        <p:nvSpPr>
          <p:cNvPr name="TextBox 19" id="19"/>
          <p:cNvSpPr txBox="true"/>
          <p:nvPr/>
        </p:nvSpPr>
        <p:spPr>
          <a:xfrm rot="0">
            <a:off x="12528029" y="9389274"/>
            <a:ext cx="5099489" cy="443821"/>
          </a:xfrm>
          <a:prstGeom prst="rect">
            <a:avLst/>
          </a:prstGeom>
        </p:spPr>
        <p:txBody>
          <a:bodyPr anchor="t" rtlCol="false" tIns="0" lIns="0" bIns="0" rIns="0">
            <a:spAutoFit/>
          </a:bodyPr>
          <a:lstStyle/>
          <a:p>
            <a:pPr algn="r">
              <a:lnSpc>
                <a:spcPts val="3360"/>
              </a:lnSpc>
            </a:pPr>
            <a:r>
              <a:rPr lang="en-US" sz="2400">
                <a:solidFill>
                  <a:srgbClr val="545454"/>
                </a:solidFill>
                <a:latin typeface="Codec Pro Bold"/>
                <a:ea typeface="Codec Pro Bold"/>
                <a:cs typeface="Codec Pro Bold"/>
                <a:sym typeface="Codec Pro Bold"/>
              </a:rPr>
              <a:t>Jagoda H S | IT21174926 | 24-25J-193</a:t>
            </a:r>
          </a:p>
        </p:txBody>
      </p:sp>
      <p:sp>
        <p:nvSpPr>
          <p:cNvPr name="TextBox 20" id="20"/>
          <p:cNvSpPr txBox="true"/>
          <p:nvPr/>
        </p:nvSpPr>
        <p:spPr>
          <a:xfrm rot="0">
            <a:off x="2547570" y="2489181"/>
            <a:ext cx="1797348" cy="291465"/>
          </a:xfrm>
          <a:prstGeom prst="rect">
            <a:avLst/>
          </a:prstGeom>
        </p:spPr>
        <p:txBody>
          <a:bodyPr anchor="t" rtlCol="false" tIns="0" lIns="0" bIns="0" rIns="0">
            <a:spAutoFit/>
          </a:bodyPr>
          <a:lstStyle/>
          <a:p>
            <a:pPr algn="ctr">
              <a:lnSpc>
                <a:spcPts val="2340"/>
              </a:lnSpc>
              <a:spcBef>
                <a:spcPct val="0"/>
              </a:spcBef>
            </a:pPr>
            <a:r>
              <a:rPr lang="en-US" sz="1800">
                <a:solidFill>
                  <a:srgbClr val="545454"/>
                </a:solidFill>
                <a:latin typeface="Open Sauce"/>
                <a:ea typeface="Open Sauce"/>
                <a:cs typeface="Open Sauce"/>
                <a:sym typeface="Open Sauce"/>
              </a:rPr>
              <a:t>Crops Database</a:t>
            </a:r>
          </a:p>
        </p:txBody>
      </p:sp>
      <p:sp>
        <p:nvSpPr>
          <p:cNvPr name="TextBox 21" id="21"/>
          <p:cNvSpPr txBox="true"/>
          <p:nvPr/>
        </p:nvSpPr>
        <p:spPr>
          <a:xfrm rot="0">
            <a:off x="4103461" y="3028895"/>
            <a:ext cx="4485779" cy="882015"/>
          </a:xfrm>
          <a:prstGeom prst="rect">
            <a:avLst/>
          </a:prstGeom>
        </p:spPr>
        <p:txBody>
          <a:bodyPr anchor="t" rtlCol="false" tIns="0" lIns="0" bIns="0" rIns="0">
            <a:spAutoFit/>
          </a:bodyPr>
          <a:lstStyle/>
          <a:p>
            <a:pPr algn="l" marL="388622" indent="-194311" lvl="1">
              <a:lnSpc>
                <a:spcPts val="2340"/>
              </a:lnSpc>
              <a:buFont typeface="Arial"/>
              <a:buChar char="•"/>
            </a:pPr>
            <a:r>
              <a:rPr lang="en-US" sz="1800">
                <a:solidFill>
                  <a:srgbClr val="545454"/>
                </a:solidFill>
                <a:latin typeface="Open Sauce"/>
                <a:ea typeface="Open Sauce"/>
                <a:cs typeface="Open Sauce"/>
                <a:sym typeface="Open Sauce"/>
              </a:rPr>
              <a:t>List of Crops</a:t>
            </a:r>
          </a:p>
          <a:p>
            <a:pPr algn="l" marL="388622" indent="-194311" lvl="1">
              <a:lnSpc>
                <a:spcPts val="2340"/>
              </a:lnSpc>
              <a:buFont typeface="Arial"/>
              <a:buChar char="•"/>
            </a:pPr>
            <a:r>
              <a:rPr lang="en-US" sz="1800">
                <a:solidFill>
                  <a:srgbClr val="545454"/>
                </a:solidFill>
                <a:latin typeface="Open Sauce"/>
                <a:ea typeface="Open Sauce"/>
                <a:cs typeface="Open Sauce"/>
                <a:sym typeface="Open Sauce"/>
              </a:rPr>
              <a:t>Required weather conditions to grow</a:t>
            </a:r>
          </a:p>
          <a:p>
            <a:pPr algn="l" marL="388622" indent="-194311" lvl="1">
              <a:lnSpc>
                <a:spcPts val="2340"/>
              </a:lnSpc>
              <a:buFont typeface="Arial"/>
              <a:buChar char="•"/>
            </a:pPr>
            <a:r>
              <a:rPr lang="en-US" sz="1800">
                <a:solidFill>
                  <a:srgbClr val="545454"/>
                </a:solidFill>
                <a:latin typeface="Open Sauce"/>
                <a:ea typeface="Open Sauce"/>
                <a:cs typeface="Open Sauce"/>
                <a:sym typeface="Open Sauce"/>
              </a:rPr>
              <a:t>Required soil conditions to grow</a:t>
            </a:r>
          </a:p>
        </p:txBody>
      </p:sp>
      <p:sp>
        <p:nvSpPr>
          <p:cNvPr name="TextBox 22" id="22"/>
          <p:cNvSpPr txBox="true"/>
          <p:nvPr/>
        </p:nvSpPr>
        <p:spPr>
          <a:xfrm rot="0">
            <a:off x="14128275" y="3671118"/>
            <a:ext cx="2782987" cy="291465"/>
          </a:xfrm>
          <a:prstGeom prst="rect">
            <a:avLst/>
          </a:prstGeom>
        </p:spPr>
        <p:txBody>
          <a:bodyPr anchor="t" rtlCol="false" tIns="0" lIns="0" bIns="0" rIns="0">
            <a:spAutoFit/>
          </a:bodyPr>
          <a:lstStyle/>
          <a:p>
            <a:pPr algn="l">
              <a:lnSpc>
                <a:spcPts val="2340"/>
              </a:lnSpc>
              <a:spcBef>
                <a:spcPct val="0"/>
              </a:spcBef>
            </a:pPr>
            <a:r>
              <a:rPr lang="en-US" sz="1800">
                <a:solidFill>
                  <a:srgbClr val="545454"/>
                </a:solidFill>
                <a:latin typeface="Open Sauce"/>
                <a:ea typeface="Open Sauce"/>
                <a:cs typeface="Open Sauce"/>
                <a:sym typeface="Open Sauce"/>
              </a:rPr>
              <a:t>Last Crop Grown by User</a:t>
            </a:r>
          </a:p>
        </p:txBody>
      </p:sp>
      <p:sp>
        <p:nvSpPr>
          <p:cNvPr name="TextBox 23" id="23"/>
          <p:cNvSpPr txBox="true"/>
          <p:nvPr/>
        </p:nvSpPr>
        <p:spPr>
          <a:xfrm rot="0">
            <a:off x="14128275" y="2544707"/>
            <a:ext cx="2650431" cy="291465"/>
          </a:xfrm>
          <a:prstGeom prst="rect">
            <a:avLst/>
          </a:prstGeom>
        </p:spPr>
        <p:txBody>
          <a:bodyPr anchor="t" rtlCol="false" tIns="0" lIns="0" bIns="0" rIns="0">
            <a:spAutoFit/>
          </a:bodyPr>
          <a:lstStyle/>
          <a:p>
            <a:pPr algn="l">
              <a:lnSpc>
                <a:spcPts val="2340"/>
              </a:lnSpc>
              <a:spcBef>
                <a:spcPct val="0"/>
              </a:spcBef>
            </a:pPr>
            <a:r>
              <a:rPr lang="en-US" sz="1800">
                <a:solidFill>
                  <a:srgbClr val="545454"/>
                </a:solidFill>
                <a:latin typeface="Open Sauce"/>
                <a:ea typeface="Open Sauce"/>
                <a:cs typeface="Open Sauce"/>
                <a:sym typeface="Open Sauce"/>
              </a:rPr>
              <a:t>Predicted Weather</a:t>
            </a:r>
          </a:p>
        </p:txBody>
      </p:sp>
      <p:sp>
        <p:nvSpPr>
          <p:cNvPr name="TextBox 24" id="24"/>
          <p:cNvSpPr txBox="true"/>
          <p:nvPr/>
        </p:nvSpPr>
        <p:spPr>
          <a:xfrm rot="0">
            <a:off x="14128275" y="3107913"/>
            <a:ext cx="1600994" cy="291465"/>
          </a:xfrm>
          <a:prstGeom prst="rect">
            <a:avLst/>
          </a:prstGeom>
        </p:spPr>
        <p:txBody>
          <a:bodyPr anchor="t" rtlCol="false" tIns="0" lIns="0" bIns="0" rIns="0">
            <a:spAutoFit/>
          </a:bodyPr>
          <a:lstStyle/>
          <a:p>
            <a:pPr algn="l">
              <a:lnSpc>
                <a:spcPts val="2340"/>
              </a:lnSpc>
              <a:spcBef>
                <a:spcPct val="0"/>
              </a:spcBef>
            </a:pPr>
            <a:r>
              <a:rPr lang="en-US" sz="1800">
                <a:solidFill>
                  <a:srgbClr val="545454"/>
                </a:solidFill>
                <a:latin typeface="Open Sauce"/>
                <a:ea typeface="Open Sauce"/>
                <a:cs typeface="Open Sauce"/>
                <a:sym typeface="Open Sauce"/>
              </a:rPr>
              <a:t>Soil Condition </a:t>
            </a:r>
          </a:p>
        </p:txBody>
      </p:sp>
      <p:sp>
        <p:nvSpPr>
          <p:cNvPr name="TextBox 25" id="25"/>
          <p:cNvSpPr txBox="true"/>
          <p:nvPr/>
        </p:nvSpPr>
        <p:spPr>
          <a:xfrm rot="0">
            <a:off x="6697116" y="4840605"/>
            <a:ext cx="5644059" cy="586740"/>
          </a:xfrm>
          <a:prstGeom prst="rect">
            <a:avLst/>
          </a:prstGeom>
        </p:spPr>
        <p:txBody>
          <a:bodyPr anchor="t" rtlCol="false" tIns="0" lIns="0" bIns="0" rIns="0">
            <a:spAutoFit/>
          </a:bodyPr>
          <a:lstStyle/>
          <a:p>
            <a:pPr algn="ctr">
              <a:lnSpc>
                <a:spcPts val="2340"/>
              </a:lnSpc>
              <a:spcBef>
                <a:spcPct val="0"/>
              </a:spcBef>
            </a:pPr>
            <a:r>
              <a:rPr lang="en-US" sz="1800">
                <a:solidFill>
                  <a:srgbClr val="1C5739"/>
                </a:solidFill>
                <a:latin typeface="Open Sauce"/>
                <a:ea typeface="Open Sauce"/>
                <a:cs typeface="Open Sauce"/>
                <a:sym typeface="Open Sauce"/>
              </a:rPr>
              <a:t>Select crops suitable to be grown in the expected condition</a:t>
            </a:r>
          </a:p>
        </p:txBody>
      </p:sp>
      <p:sp>
        <p:nvSpPr>
          <p:cNvPr name="TextBox 26" id="26"/>
          <p:cNvSpPr txBox="true"/>
          <p:nvPr/>
        </p:nvSpPr>
        <p:spPr>
          <a:xfrm rot="0">
            <a:off x="2637065" y="6261533"/>
            <a:ext cx="1618357" cy="291465"/>
          </a:xfrm>
          <a:prstGeom prst="rect">
            <a:avLst/>
          </a:prstGeom>
        </p:spPr>
        <p:txBody>
          <a:bodyPr anchor="t" rtlCol="false" tIns="0" lIns="0" bIns="0" rIns="0">
            <a:spAutoFit/>
          </a:bodyPr>
          <a:lstStyle/>
          <a:p>
            <a:pPr algn="ctr">
              <a:lnSpc>
                <a:spcPts val="2340"/>
              </a:lnSpc>
              <a:spcBef>
                <a:spcPct val="0"/>
              </a:spcBef>
            </a:pPr>
            <a:r>
              <a:rPr lang="en-US" sz="1800">
                <a:solidFill>
                  <a:srgbClr val="545454"/>
                </a:solidFill>
                <a:latin typeface="Open Sauce"/>
                <a:ea typeface="Open Sauce"/>
                <a:cs typeface="Open Sauce"/>
                <a:sym typeface="Open Sauce"/>
              </a:rPr>
              <a:t>Historical Data</a:t>
            </a:r>
          </a:p>
        </p:txBody>
      </p:sp>
      <p:sp>
        <p:nvSpPr>
          <p:cNvPr name="TextBox 27" id="27"/>
          <p:cNvSpPr txBox="true"/>
          <p:nvPr/>
        </p:nvSpPr>
        <p:spPr>
          <a:xfrm rot="0">
            <a:off x="4103461" y="6924923"/>
            <a:ext cx="1861939" cy="586740"/>
          </a:xfrm>
          <a:prstGeom prst="rect">
            <a:avLst/>
          </a:prstGeom>
        </p:spPr>
        <p:txBody>
          <a:bodyPr anchor="t" rtlCol="false" tIns="0" lIns="0" bIns="0" rIns="0">
            <a:spAutoFit/>
          </a:bodyPr>
          <a:lstStyle/>
          <a:p>
            <a:pPr algn="l" marL="388622" indent="-194311" lvl="1">
              <a:lnSpc>
                <a:spcPts val="2340"/>
              </a:lnSpc>
              <a:buFont typeface="Arial"/>
              <a:buChar char="•"/>
            </a:pPr>
            <a:r>
              <a:rPr lang="en-US" sz="1800">
                <a:solidFill>
                  <a:srgbClr val="545454"/>
                </a:solidFill>
                <a:latin typeface="Open Sauce"/>
                <a:ea typeface="Open Sauce"/>
                <a:cs typeface="Open Sauce"/>
                <a:sym typeface="Open Sauce"/>
              </a:rPr>
              <a:t>Market Rates</a:t>
            </a:r>
          </a:p>
          <a:p>
            <a:pPr algn="l" marL="388622" indent="-194311" lvl="1">
              <a:lnSpc>
                <a:spcPts val="2340"/>
              </a:lnSpc>
              <a:buFont typeface="Arial"/>
              <a:buChar char="•"/>
            </a:pPr>
            <a:r>
              <a:rPr lang="en-US" sz="1800">
                <a:solidFill>
                  <a:srgbClr val="545454"/>
                </a:solidFill>
                <a:latin typeface="Open Sauce"/>
                <a:ea typeface="Open Sauce"/>
                <a:cs typeface="Open Sauce"/>
                <a:sym typeface="Open Sauce"/>
              </a:rPr>
              <a:t>Yield</a:t>
            </a:r>
          </a:p>
        </p:txBody>
      </p:sp>
      <p:sp>
        <p:nvSpPr>
          <p:cNvPr name="TextBox 28" id="28"/>
          <p:cNvSpPr txBox="true"/>
          <p:nvPr/>
        </p:nvSpPr>
        <p:spPr>
          <a:xfrm rot="0">
            <a:off x="8053936" y="7072560"/>
            <a:ext cx="3181052" cy="291465"/>
          </a:xfrm>
          <a:prstGeom prst="rect">
            <a:avLst/>
          </a:prstGeom>
        </p:spPr>
        <p:txBody>
          <a:bodyPr anchor="t" rtlCol="false" tIns="0" lIns="0" bIns="0" rIns="0">
            <a:spAutoFit/>
          </a:bodyPr>
          <a:lstStyle/>
          <a:p>
            <a:pPr algn="ctr">
              <a:lnSpc>
                <a:spcPts val="2340"/>
              </a:lnSpc>
              <a:spcBef>
                <a:spcPct val="0"/>
              </a:spcBef>
            </a:pPr>
            <a:r>
              <a:rPr lang="en-US" sz="1800">
                <a:solidFill>
                  <a:srgbClr val="545454"/>
                </a:solidFill>
                <a:latin typeface="Open Sauce"/>
                <a:ea typeface="Open Sauce"/>
                <a:cs typeface="Open Sauce"/>
                <a:sym typeface="Open Sauce"/>
              </a:rPr>
              <a:t>Machine Learning Model</a:t>
            </a:r>
          </a:p>
        </p:txBody>
      </p:sp>
      <p:sp>
        <p:nvSpPr>
          <p:cNvPr name="TextBox 29" id="29"/>
          <p:cNvSpPr txBox="true"/>
          <p:nvPr/>
        </p:nvSpPr>
        <p:spPr>
          <a:xfrm rot="0">
            <a:off x="14759239" y="6924923"/>
            <a:ext cx="2236116" cy="1472565"/>
          </a:xfrm>
          <a:prstGeom prst="rect">
            <a:avLst/>
          </a:prstGeom>
        </p:spPr>
        <p:txBody>
          <a:bodyPr anchor="t" rtlCol="false" tIns="0" lIns="0" bIns="0" rIns="0">
            <a:spAutoFit/>
          </a:bodyPr>
          <a:lstStyle/>
          <a:p>
            <a:pPr algn="ctr">
              <a:lnSpc>
                <a:spcPts val="2340"/>
              </a:lnSpc>
              <a:spcBef>
                <a:spcPct val="0"/>
              </a:spcBef>
            </a:pPr>
            <a:r>
              <a:rPr lang="en-US" sz="1800">
                <a:solidFill>
                  <a:srgbClr val="545454"/>
                </a:solidFill>
                <a:latin typeface="Open Sauce"/>
                <a:ea typeface="Open Sauce"/>
                <a:cs typeface="Open Sauce"/>
                <a:sym typeface="Open Sauce"/>
              </a:rPr>
              <a:t>Display Best Potential Crops to be planted + justification for the decision</a:t>
            </a:r>
          </a:p>
        </p:txBody>
      </p:sp>
      <p:sp>
        <p:nvSpPr>
          <p:cNvPr name="AutoShape 30" id="30"/>
          <p:cNvSpPr/>
          <p:nvPr/>
        </p:nvSpPr>
        <p:spPr>
          <a:xfrm flipV="true">
            <a:off x="3446244" y="7511663"/>
            <a:ext cx="4607693" cy="199311"/>
          </a:xfrm>
          <a:prstGeom prst="line">
            <a:avLst/>
          </a:prstGeom>
          <a:ln cap="flat" w="38100">
            <a:solidFill>
              <a:srgbClr val="000000"/>
            </a:solidFill>
            <a:prstDash val="solid"/>
            <a:headEnd type="none" len="sm" w="sm"/>
            <a:tailEnd type="arrow" len="sm" w="med"/>
          </a:ln>
        </p:spPr>
      </p:sp>
      <p:sp>
        <p:nvSpPr>
          <p:cNvPr name="AutoShape 31" id="31"/>
          <p:cNvSpPr/>
          <p:nvPr/>
        </p:nvSpPr>
        <p:spPr>
          <a:xfrm flipV="true">
            <a:off x="11234989" y="7670730"/>
            <a:ext cx="3524250" cy="40243"/>
          </a:xfrm>
          <a:prstGeom prst="line">
            <a:avLst/>
          </a:prstGeom>
          <a:ln cap="flat" w="38100">
            <a:solidFill>
              <a:srgbClr val="000000"/>
            </a:solidFill>
            <a:prstDash val="solid"/>
            <a:headEnd type="none" len="sm" w="sm"/>
            <a:tailEnd type="arrow" len="sm" w="med"/>
          </a:ln>
        </p:spPr>
      </p:sp>
      <p:sp>
        <p:nvSpPr>
          <p:cNvPr name="AutoShape 32" id="32"/>
          <p:cNvSpPr/>
          <p:nvPr/>
        </p:nvSpPr>
        <p:spPr>
          <a:xfrm>
            <a:off x="9538196" y="5569987"/>
            <a:ext cx="0" cy="1302486"/>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33525"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37298"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58548"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9" id="9"/>
          <p:cNvSpPr txBox="true"/>
          <p:nvPr/>
        </p:nvSpPr>
        <p:spPr>
          <a:xfrm rot="0">
            <a:off x="2138926" y="847725"/>
            <a:ext cx="4403612" cy="979602"/>
          </a:xfrm>
          <a:prstGeom prst="rect">
            <a:avLst/>
          </a:prstGeom>
        </p:spPr>
        <p:txBody>
          <a:bodyPr anchor="t" rtlCol="false" tIns="0" lIns="0" bIns="0" rIns="0">
            <a:spAutoFit/>
          </a:bodyPr>
          <a:lstStyle/>
          <a:p>
            <a:pPr algn="l">
              <a:lnSpc>
                <a:spcPts val="7279"/>
              </a:lnSpc>
            </a:pPr>
            <a:r>
              <a:rPr lang="en-US" sz="5199">
                <a:solidFill>
                  <a:srgbClr val="545454"/>
                </a:solidFill>
                <a:latin typeface="Codec Pro Bold"/>
                <a:ea typeface="Codec Pro Bold"/>
                <a:cs typeface="Codec Pro Bold"/>
                <a:sym typeface="Codec Pro Bold"/>
              </a:rPr>
              <a:t>Requirements</a:t>
            </a:r>
          </a:p>
        </p:txBody>
      </p:sp>
      <p:sp>
        <p:nvSpPr>
          <p:cNvPr name="TextBox 10" id="10"/>
          <p:cNvSpPr txBox="true"/>
          <p:nvPr/>
        </p:nvSpPr>
        <p:spPr>
          <a:xfrm rot="0">
            <a:off x="12537554" y="9389274"/>
            <a:ext cx="5099489" cy="443821"/>
          </a:xfrm>
          <a:prstGeom prst="rect">
            <a:avLst/>
          </a:prstGeom>
        </p:spPr>
        <p:txBody>
          <a:bodyPr anchor="t" rtlCol="false" tIns="0" lIns="0" bIns="0" rIns="0">
            <a:spAutoFit/>
          </a:bodyPr>
          <a:lstStyle/>
          <a:p>
            <a:pPr algn="r">
              <a:lnSpc>
                <a:spcPts val="3360"/>
              </a:lnSpc>
            </a:pPr>
            <a:r>
              <a:rPr lang="en-US" sz="2400">
                <a:solidFill>
                  <a:srgbClr val="545454"/>
                </a:solidFill>
                <a:latin typeface="Codec Pro Bold"/>
                <a:ea typeface="Codec Pro Bold"/>
                <a:cs typeface="Codec Pro Bold"/>
                <a:sym typeface="Codec Pro Bold"/>
              </a:rPr>
              <a:t>Jagoda H S | IT21174926 | 24-25J-193</a:t>
            </a:r>
          </a:p>
        </p:txBody>
      </p:sp>
      <p:grpSp>
        <p:nvGrpSpPr>
          <p:cNvPr name="Group 11" id="11"/>
          <p:cNvGrpSpPr/>
          <p:nvPr/>
        </p:nvGrpSpPr>
        <p:grpSpPr>
          <a:xfrm rot="0">
            <a:off x="2739485" y="3054513"/>
            <a:ext cx="6673798" cy="4159435"/>
            <a:chOff x="0" y="0"/>
            <a:chExt cx="8898397" cy="5545913"/>
          </a:xfrm>
        </p:grpSpPr>
        <p:sp>
          <p:nvSpPr>
            <p:cNvPr name="TextBox 12" id="12"/>
            <p:cNvSpPr txBox="true"/>
            <p:nvPr/>
          </p:nvSpPr>
          <p:spPr>
            <a:xfrm rot="0">
              <a:off x="0" y="-190500"/>
              <a:ext cx="5467766" cy="690034"/>
            </a:xfrm>
            <a:prstGeom prst="rect">
              <a:avLst/>
            </a:prstGeom>
          </p:spPr>
          <p:txBody>
            <a:bodyPr anchor="t" rtlCol="false" tIns="0" lIns="0" bIns="0" rIns="0">
              <a:spAutoFit/>
            </a:bodyPr>
            <a:lstStyle/>
            <a:p>
              <a:pPr algn="l">
                <a:lnSpc>
                  <a:spcPts val="4999"/>
                </a:lnSpc>
              </a:pPr>
              <a:r>
                <a:rPr lang="en-US" sz="2499">
                  <a:solidFill>
                    <a:srgbClr val="545454"/>
                  </a:solidFill>
                  <a:latin typeface="Canva Sans"/>
                  <a:ea typeface="Canva Sans"/>
                  <a:cs typeface="Canva Sans"/>
                  <a:sym typeface="Canva Sans"/>
                </a:rPr>
                <a:t>Functional Requirements</a:t>
              </a:r>
            </a:p>
          </p:txBody>
        </p:sp>
        <p:sp>
          <p:nvSpPr>
            <p:cNvPr name="TextBox 13" id="13"/>
            <p:cNvSpPr txBox="true"/>
            <p:nvPr/>
          </p:nvSpPr>
          <p:spPr>
            <a:xfrm rot="0">
              <a:off x="770088" y="664879"/>
              <a:ext cx="8128309" cy="4881034"/>
            </a:xfrm>
            <a:prstGeom prst="rect">
              <a:avLst/>
            </a:prstGeom>
          </p:spPr>
          <p:txBody>
            <a:bodyPr anchor="t" rtlCol="false" tIns="0" lIns="0" bIns="0" rIns="0">
              <a:spAutoFit/>
            </a:bodyPr>
            <a:lstStyle/>
            <a:p>
              <a:pPr algn="l" marL="539749" indent="-269875" lvl="1">
                <a:lnSpc>
                  <a:spcPts val="4999"/>
                </a:lnSpc>
                <a:buFont typeface="Arial"/>
                <a:buChar char="•"/>
              </a:pPr>
              <a:r>
                <a:rPr lang="en-US" sz="2499">
                  <a:solidFill>
                    <a:srgbClr val="545454"/>
                  </a:solidFill>
                  <a:latin typeface="Canva Sans"/>
                  <a:ea typeface="Canva Sans"/>
                  <a:cs typeface="Canva Sans"/>
                  <a:sym typeface="Canva Sans"/>
                </a:rPr>
                <a:t>Crop database</a:t>
              </a:r>
            </a:p>
            <a:p>
              <a:pPr algn="l" marL="539749" indent="-269875" lvl="1">
                <a:lnSpc>
                  <a:spcPts val="4999"/>
                </a:lnSpc>
                <a:buFont typeface="Arial"/>
                <a:buChar char="•"/>
              </a:pPr>
              <a:r>
                <a:rPr lang="en-US" sz="2499">
                  <a:solidFill>
                    <a:srgbClr val="545454"/>
                  </a:solidFill>
                  <a:latin typeface="Canva Sans"/>
                  <a:ea typeface="Canva Sans"/>
                  <a:cs typeface="Canva Sans"/>
                  <a:sym typeface="Canva Sans"/>
                </a:rPr>
                <a:t>User Interface</a:t>
              </a:r>
            </a:p>
            <a:p>
              <a:pPr algn="l" marL="539749" indent="-269875" lvl="1">
                <a:lnSpc>
                  <a:spcPts val="4999"/>
                </a:lnSpc>
                <a:buFont typeface="Arial"/>
                <a:buChar char="•"/>
              </a:pPr>
              <a:r>
                <a:rPr lang="en-US" sz="2499">
                  <a:solidFill>
                    <a:srgbClr val="545454"/>
                  </a:solidFill>
                  <a:latin typeface="Canva Sans"/>
                  <a:ea typeface="Canva Sans"/>
                  <a:cs typeface="Canva Sans"/>
                  <a:sym typeface="Canva Sans"/>
                </a:rPr>
                <a:t>Weather API Integration</a:t>
              </a:r>
            </a:p>
            <a:p>
              <a:pPr algn="l" marL="539749" indent="-269875" lvl="1">
                <a:lnSpc>
                  <a:spcPts val="4999"/>
                </a:lnSpc>
                <a:buFont typeface="Arial"/>
                <a:buChar char="•"/>
              </a:pPr>
              <a:r>
                <a:rPr lang="en-US" sz="2499">
                  <a:solidFill>
                    <a:srgbClr val="545454"/>
                  </a:solidFill>
                  <a:latin typeface="Canva Sans"/>
                  <a:ea typeface="Canva Sans"/>
                  <a:cs typeface="Canva Sans"/>
                  <a:sym typeface="Canva Sans"/>
                </a:rPr>
                <a:t>Historical Data Usage</a:t>
              </a:r>
            </a:p>
            <a:p>
              <a:pPr algn="l" marL="539749" indent="-269875" lvl="1">
                <a:lnSpc>
                  <a:spcPts val="4999"/>
                </a:lnSpc>
                <a:buFont typeface="Arial"/>
                <a:buChar char="•"/>
              </a:pPr>
              <a:r>
                <a:rPr lang="en-US" sz="2499">
                  <a:solidFill>
                    <a:srgbClr val="545454"/>
                  </a:solidFill>
                  <a:latin typeface="Canva Sans"/>
                  <a:ea typeface="Canva Sans"/>
                  <a:cs typeface="Canva Sans"/>
                  <a:sym typeface="Canva Sans"/>
                </a:rPr>
                <a:t>Machine Learning Model</a:t>
              </a:r>
            </a:p>
            <a:p>
              <a:pPr algn="l" marL="539749" indent="-269875" lvl="1">
                <a:lnSpc>
                  <a:spcPts val="4999"/>
                </a:lnSpc>
                <a:buFont typeface="Arial"/>
                <a:buChar char="•"/>
              </a:pPr>
              <a:r>
                <a:rPr lang="en-US" sz="2499">
                  <a:solidFill>
                    <a:srgbClr val="545454"/>
                  </a:solidFill>
                  <a:latin typeface="Canva Sans"/>
                  <a:ea typeface="Canva Sans"/>
                  <a:cs typeface="Canva Sans"/>
                  <a:sym typeface="Canva Sans"/>
                </a:rPr>
                <a:t>Crop Rotation Recommendation</a:t>
              </a:r>
            </a:p>
          </p:txBody>
        </p:sp>
      </p:grpSp>
      <p:grpSp>
        <p:nvGrpSpPr>
          <p:cNvPr name="Group 14" id="14"/>
          <p:cNvGrpSpPr/>
          <p:nvPr/>
        </p:nvGrpSpPr>
        <p:grpSpPr>
          <a:xfrm rot="0">
            <a:off x="11479608" y="3054513"/>
            <a:ext cx="4623893" cy="2902135"/>
            <a:chOff x="0" y="0"/>
            <a:chExt cx="6165190" cy="3869513"/>
          </a:xfrm>
        </p:grpSpPr>
        <p:sp>
          <p:nvSpPr>
            <p:cNvPr name="TextBox 15" id="15"/>
            <p:cNvSpPr txBox="true"/>
            <p:nvPr/>
          </p:nvSpPr>
          <p:spPr>
            <a:xfrm rot="0">
              <a:off x="0" y="-190500"/>
              <a:ext cx="6165190" cy="690034"/>
            </a:xfrm>
            <a:prstGeom prst="rect">
              <a:avLst/>
            </a:prstGeom>
          </p:spPr>
          <p:txBody>
            <a:bodyPr anchor="t" rtlCol="false" tIns="0" lIns="0" bIns="0" rIns="0">
              <a:spAutoFit/>
            </a:bodyPr>
            <a:lstStyle/>
            <a:p>
              <a:pPr algn="l">
                <a:lnSpc>
                  <a:spcPts val="4999"/>
                </a:lnSpc>
              </a:pPr>
              <a:r>
                <a:rPr lang="en-US" sz="2499">
                  <a:solidFill>
                    <a:srgbClr val="545454"/>
                  </a:solidFill>
                  <a:latin typeface="Canva Sans"/>
                  <a:ea typeface="Canva Sans"/>
                  <a:cs typeface="Canva Sans"/>
                  <a:sym typeface="Canva Sans"/>
                </a:rPr>
                <a:t>Non-functional requirements</a:t>
              </a:r>
            </a:p>
          </p:txBody>
        </p:sp>
        <p:sp>
          <p:nvSpPr>
            <p:cNvPr name="TextBox 16" id="16"/>
            <p:cNvSpPr txBox="true"/>
            <p:nvPr/>
          </p:nvSpPr>
          <p:spPr>
            <a:xfrm rot="0">
              <a:off x="929622" y="664879"/>
              <a:ext cx="4822004" cy="3204634"/>
            </a:xfrm>
            <a:prstGeom prst="rect">
              <a:avLst/>
            </a:prstGeom>
          </p:spPr>
          <p:txBody>
            <a:bodyPr anchor="t" rtlCol="false" tIns="0" lIns="0" bIns="0" rIns="0">
              <a:spAutoFit/>
            </a:bodyPr>
            <a:lstStyle/>
            <a:p>
              <a:pPr algn="l" marL="539749" indent="-269875" lvl="1">
                <a:lnSpc>
                  <a:spcPts val="4999"/>
                </a:lnSpc>
                <a:buFont typeface="Arial"/>
                <a:buChar char="•"/>
              </a:pPr>
              <a:r>
                <a:rPr lang="en-US" sz="2499">
                  <a:solidFill>
                    <a:srgbClr val="545454"/>
                  </a:solidFill>
                  <a:latin typeface="Canva Sans"/>
                  <a:ea typeface="Canva Sans"/>
                  <a:cs typeface="Canva Sans"/>
                  <a:sym typeface="Canva Sans"/>
                </a:rPr>
                <a:t>Performance</a:t>
              </a:r>
            </a:p>
            <a:p>
              <a:pPr algn="l" marL="539749" indent="-269875" lvl="1">
                <a:lnSpc>
                  <a:spcPts val="4999"/>
                </a:lnSpc>
                <a:buFont typeface="Arial"/>
                <a:buChar char="•"/>
              </a:pPr>
              <a:r>
                <a:rPr lang="en-US" sz="2499">
                  <a:solidFill>
                    <a:srgbClr val="545454"/>
                  </a:solidFill>
                  <a:latin typeface="Canva Sans"/>
                  <a:ea typeface="Canva Sans"/>
                  <a:cs typeface="Canva Sans"/>
                  <a:sym typeface="Canva Sans"/>
                </a:rPr>
                <a:t>Usability</a:t>
              </a:r>
            </a:p>
            <a:p>
              <a:pPr algn="l" marL="539749" indent="-269875" lvl="1">
                <a:lnSpc>
                  <a:spcPts val="4999"/>
                </a:lnSpc>
                <a:buFont typeface="Arial"/>
                <a:buChar char="•"/>
              </a:pPr>
              <a:r>
                <a:rPr lang="en-US" sz="2499">
                  <a:solidFill>
                    <a:srgbClr val="545454"/>
                  </a:solidFill>
                  <a:latin typeface="Canva Sans"/>
                  <a:ea typeface="Canva Sans"/>
                  <a:cs typeface="Canva Sans"/>
                  <a:sym typeface="Canva Sans"/>
                </a:rPr>
                <a:t>Accuracy</a:t>
              </a:r>
            </a:p>
            <a:p>
              <a:pPr algn="l" marL="539749" indent="-269875" lvl="1">
                <a:lnSpc>
                  <a:spcPts val="4999"/>
                </a:lnSpc>
                <a:buFont typeface="Arial"/>
                <a:buChar char="•"/>
              </a:pPr>
              <a:r>
                <a:rPr lang="en-US" sz="2499">
                  <a:solidFill>
                    <a:srgbClr val="545454"/>
                  </a:solidFill>
                  <a:latin typeface="Canva Sans"/>
                  <a:ea typeface="Canva Sans"/>
                  <a:cs typeface="Canva Sans"/>
                  <a:sym typeface="Canva Sans"/>
                </a:rPr>
                <a:t>Compatibility</a:t>
              </a:r>
            </a:p>
          </p:txBody>
        </p:sp>
      </p:gr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9" id="9"/>
          <p:cNvSpPr txBox="true"/>
          <p:nvPr/>
        </p:nvSpPr>
        <p:spPr>
          <a:xfrm rot="0">
            <a:off x="2129401" y="847725"/>
            <a:ext cx="7403561" cy="979602"/>
          </a:xfrm>
          <a:prstGeom prst="rect">
            <a:avLst/>
          </a:prstGeom>
        </p:spPr>
        <p:txBody>
          <a:bodyPr anchor="t" rtlCol="false" tIns="0" lIns="0" bIns="0" rIns="0">
            <a:spAutoFit/>
          </a:bodyPr>
          <a:lstStyle/>
          <a:p>
            <a:pPr algn="l">
              <a:lnSpc>
                <a:spcPts val="7279"/>
              </a:lnSpc>
            </a:pPr>
            <a:r>
              <a:rPr lang="en-US" sz="5199">
                <a:solidFill>
                  <a:srgbClr val="545454"/>
                </a:solidFill>
                <a:latin typeface="Codec Pro Bold"/>
                <a:ea typeface="Codec Pro Bold"/>
                <a:cs typeface="Codec Pro Bold"/>
                <a:sym typeface="Codec Pro Bold"/>
              </a:rPr>
              <a:t>Tools and Technologies</a:t>
            </a:r>
          </a:p>
        </p:txBody>
      </p:sp>
      <p:sp>
        <p:nvSpPr>
          <p:cNvPr name="TextBox 10" id="10"/>
          <p:cNvSpPr txBox="true"/>
          <p:nvPr/>
        </p:nvSpPr>
        <p:spPr>
          <a:xfrm rot="0">
            <a:off x="12528029" y="9389274"/>
            <a:ext cx="5099489" cy="443821"/>
          </a:xfrm>
          <a:prstGeom prst="rect">
            <a:avLst/>
          </a:prstGeom>
        </p:spPr>
        <p:txBody>
          <a:bodyPr anchor="t" rtlCol="false" tIns="0" lIns="0" bIns="0" rIns="0">
            <a:spAutoFit/>
          </a:bodyPr>
          <a:lstStyle/>
          <a:p>
            <a:pPr algn="r">
              <a:lnSpc>
                <a:spcPts val="3360"/>
              </a:lnSpc>
            </a:pPr>
            <a:r>
              <a:rPr lang="en-US" sz="2400">
                <a:solidFill>
                  <a:srgbClr val="545454"/>
                </a:solidFill>
                <a:latin typeface="Codec Pro Bold"/>
                <a:ea typeface="Codec Pro Bold"/>
                <a:cs typeface="Codec Pro Bold"/>
                <a:sym typeface="Codec Pro Bold"/>
              </a:rPr>
              <a:t>Jagoda H S | IT21174926 | 24-25J-193</a:t>
            </a:r>
          </a:p>
        </p:txBody>
      </p:sp>
      <p:sp>
        <p:nvSpPr>
          <p:cNvPr name="Freeform 11" id="11"/>
          <p:cNvSpPr/>
          <p:nvPr/>
        </p:nvSpPr>
        <p:spPr>
          <a:xfrm flipH="false" flipV="false" rot="0">
            <a:off x="9409746" y="4540689"/>
            <a:ext cx="5104952" cy="2872827"/>
          </a:xfrm>
          <a:custGeom>
            <a:avLst/>
            <a:gdLst/>
            <a:ahLst/>
            <a:cxnLst/>
            <a:rect r="r" b="b" t="t" l="l"/>
            <a:pathLst>
              <a:path h="2872827" w="5104952">
                <a:moveTo>
                  <a:pt x="0" y="0"/>
                </a:moveTo>
                <a:lnTo>
                  <a:pt x="5104952" y="0"/>
                </a:lnTo>
                <a:lnTo>
                  <a:pt x="5104952" y="2872827"/>
                </a:lnTo>
                <a:lnTo>
                  <a:pt x="0" y="2872827"/>
                </a:lnTo>
                <a:lnTo>
                  <a:pt x="0" y="0"/>
                </a:lnTo>
                <a:close/>
              </a:path>
            </a:pathLst>
          </a:custGeom>
          <a:blipFill>
            <a:blip r:embed="rId3"/>
            <a:stretch>
              <a:fillRect l="0" t="0" r="0" b="0"/>
            </a:stretch>
          </a:blipFill>
        </p:spPr>
      </p:sp>
      <p:sp>
        <p:nvSpPr>
          <p:cNvPr name="Freeform 12" id="12"/>
          <p:cNvSpPr/>
          <p:nvPr/>
        </p:nvSpPr>
        <p:spPr>
          <a:xfrm flipH="false" flipV="false" rot="0">
            <a:off x="12628773" y="3101004"/>
            <a:ext cx="1595341" cy="899192"/>
          </a:xfrm>
          <a:custGeom>
            <a:avLst/>
            <a:gdLst/>
            <a:ahLst/>
            <a:cxnLst/>
            <a:rect r="r" b="b" t="t" l="l"/>
            <a:pathLst>
              <a:path h="899192" w="1595341">
                <a:moveTo>
                  <a:pt x="0" y="0"/>
                </a:moveTo>
                <a:lnTo>
                  <a:pt x="1595341" y="0"/>
                </a:lnTo>
                <a:lnTo>
                  <a:pt x="1595341" y="899192"/>
                </a:lnTo>
                <a:lnTo>
                  <a:pt x="0" y="899192"/>
                </a:lnTo>
                <a:lnTo>
                  <a:pt x="0" y="0"/>
                </a:lnTo>
                <a:close/>
              </a:path>
            </a:pathLst>
          </a:custGeom>
          <a:blipFill>
            <a:blip r:embed="rId4"/>
            <a:stretch>
              <a:fillRect l="0" t="0" r="0" b="0"/>
            </a:stretch>
          </a:blipFill>
        </p:spPr>
      </p:sp>
      <p:sp>
        <p:nvSpPr>
          <p:cNvPr name="Freeform 13" id="13"/>
          <p:cNvSpPr/>
          <p:nvPr/>
        </p:nvSpPr>
        <p:spPr>
          <a:xfrm flipH="false" flipV="false" rot="0">
            <a:off x="4552622" y="4646095"/>
            <a:ext cx="1165020" cy="1170108"/>
          </a:xfrm>
          <a:custGeom>
            <a:avLst/>
            <a:gdLst/>
            <a:ahLst/>
            <a:cxnLst/>
            <a:rect r="r" b="b" t="t" l="l"/>
            <a:pathLst>
              <a:path h="1170108" w="1165020">
                <a:moveTo>
                  <a:pt x="0" y="0"/>
                </a:moveTo>
                <a:lnTo>
                  <a:pt x="1165020" y="0"/>
                </a:lnTo>
                <a:lnTo>
                  <a:pt x="1165020" y="1170108"/>
                </a:lnTo>
                <a:lnTo>
                  <a:pt x="0" y="1170108"/>
                </a:lnTo>
                <a:lnTo>
                  <a:pt x="0" y="0"/>
                </a:lnTo>
                <a:close/>
              </a:path>
            </a:pathLst>
          </a:custGeom>
          <a:blipFill>
            <a:blip r:embed="rId5"/>
            <a:stretch>
              <a:fillRect l="0" t="0" r="0" b="0"/>
            </a:stretch>
          </a:blipFill>
        </p:spPr>
      </p:sp>
      <p:sp>
        <p:nvSpPr>
          <p:cNvPr name="Freeform 14" id="14"/>
          <p:cNvSpPr/>
          <p:nvPr/>
        </p:nvSpPr>
        <p:spPr>
          <a:xfrm flipH="false" flipV="false" rot="0">
            <a:off x="6938189" y="2757717"/>
            <a:ext cx="1521157" cy="616219"/>
          </a:xfrm>
          <a:custGeom>
            <a:avLst/>
            <a:gdLst/>
            <a:ahLst/>
            <a:cxnLst/>
            <a:rect r="r" b="b" t="t" l="l"/>
            <a:pathLst>
              <a:path h="616219" w="1521157">
                <a:moveTo>
                  <a:pt x="0" y="0"/>
                </a:moveTo>
                <a:lnTo>
                  <a:pt x="1521157" y="0"/>
                </a:lnTo>
                <a:lnTo>
                  <a:pt x="1521157" y="616220"/>
                </a:lnTo>
                <a:lnTo>
                  <a:pt x="0" y="616220"/>
                </a:lnTo>
                <a:lnTo>
                  <a:pt x="0" y="0"/>
                </a:lnTo>
                <a:close/>
              </a:path>
            </a:pathLst>
          </a:custGeom>
          <a:blipFill>
            <a:blip r:embed="rId6"/>
            <a:stretch>
              <a:fillRect l="0" t="0" r="0" b="0"/>
            </a:stretch>
          </a:blipFill>
        </p:spPr>
      </p:sp>
      <p:sp>
        <p:nvSpPr>
          <p:cNvPr name="Freeform 15" id="15"/>
          <p:cNvSpPr/>
          <p:nvPr/>
        </p:nvSpPr>
        <p:spPr>
          <a:xfrm flipH="false" flipV="false" rot="0">
            <a:off x="4117104" y="3010257"/>
            <a:ext cx="1979879" cy="989939"/>
          </a:xfrm>
          <a:custGeom>
            <a:avLst/>
            <a:gdLst/>
            <a:ahLst/>
            <a:cxnLst/>
            <a:rect r="r" b="b" t="t" l="l"/>
            <a:pathLst>
              <a:path h="989939" w="1979879">
                <a:moveTo>
                  <a:pt x="0" y="0"/>
                </a:moveTo>
                <a:lnTo>
                  <a:pt x="1979879" y="0"/>
                </a:lnTo>
                <a:lnTo>
                  <a:pt x="1979879" y="989939"/>
                </a:lnTo>
                <a:lnTo>
                  <a:pt x="0" y="989939"/>
                </a:lnTo>
                <a:lnTo>
                  <a:pt x="0" y="0"/>
                </a:lnTo>
                <a:close/>
              </a:path>
            </a:pathLst>
          </a:custGeom>
          <a:blipFill>
            <a:blip r:embed="rId7"/>
            <a:stretch>
              <a:fillRect l="0" t="0" r="0" b="0"/>
            </a:stretch>
          </a:blipFill>
        </p:spPr>
      </p:sp>
      <p:sp>
        <p:nvSpPr>
          <p:cNvPr name="Freeform 16" id="16"/>
          <p:cNvSpPr/>
          <p:nvPr/>
        </p:nvSpPr>
        <p:spPr>
          <a:xfrm flipH="false" flipV="false" rot="0">
            <a:off x="6096983" y="3947465"/>
            <a:ext cx="3312763" cy="1868738"/>
          </a:xfrm>
          <a:custGeom>
            <a:avLst/>
            <a:gdLst/>
            <a:ahLst/>
            <a:cxnLst/>
            <a:rect r="r" b="b" t="t" l="l"/>
            <a:pathLst>
              <a:path h="1868738" w="3312763">
                <a:moveTo>
                  <a:pt x="0" y="0"/>
                </a:moveTo>
                <a:lnTo>
                  <a:pt x="3312763" y="0"/>
                </a:lnTo>
                <a:lnTo>
                  <a:pt x="3312763" y="1868738"/>
                </a:lnTo>
                <a:lnTo>
                  <a:pt x="0" y="1868738"/>
                </a:lnTo>
                <a:lnTo>
                  <a:pt x="0" y="0"/>
                </a:lnTo>
                <a:close/>
              </a:path>
            </a:pathLst>
          </a:custGeom>
          <a:blipFill>
            <a:blip r:embed="rId8"/>
            <a:stretch>
              <a:fillRect l="0" t="0" r="0" b="0"/>
            </a:stretch>
          </a:blipFill>
        </p:spPr>
      </p:sp>
      <p:sp>
        <p:nvSpPr>
          <p:cNvPr name="Freeform 17" id="17"/>
          <p:cNvSpPr/>
          <p:nvPr/>
        </p:nvSpPr>
        <p:spPr>
          <a:xfrm flipH="false" flipV="false" rot="0">
            <a:off x="9997294" y="2757717"/>
            <a:ext cx="2221905" cy="1426832"/>
          </a:xfrm>
          <a:custGeom>
            <a:avLst/>
            <a:gdLst/>
            <a:ahLst/>
            <a:cxnLst/>
            <a:rect r="r" b="b" t="t" l="l"/>
            <a:pathLst>
              <a:path h="1426832" w="2221905">
                <a:moveTo>
                  <a:pt x="0" y="0"/>
                </a:moveTo>
                <a:lnTo>
                  <a:pt x="2221905" y="0"/>
                </a:lnTo>
                <a:lnTo>
                  <a:pt x="2221905" y="1426833"/>
                </a:lnTo>
                <a:lnTo>
                  <a:pt x="0" y="1426833"/>
                </a:lnTo>
                <a:lnTo>
                  <a:pt x="0" y="0"/>
                </a:lnTo>
                <a:close/>
              </a:path>
            </a:pathLst>
          </a:custGeom>
          <a:blipFill>
            <a:blip r:embed="rId9"/>
            <a:stretch>
              <a:fillRect l="0" t="0" r="0" b="0"/>
            </a:stretch>
          </a:blipFill>
        </p:spPr>
      </p:sp>
      <p:sp>
        <p:nvSpPr>
          <p:cNvPr name="Freeform 18" id="18"/>
          <p:cNvSpPr/>
          <p:nvPr/>
        </p:nvSpPr>
        <p:spPr>
          <a:xfrm flipH="false" flipV="false" rot="0">
            <a:off x="6810131" y="6640647"/>
            <a:ext cx="1777272" cy="888636"/>
          </a:xfrm>
          <a:custGeom>
            <a:avLst/>
            <a:gdLst/>
            <a:ahLst/>
            <a:cxnLst/>
            <a:rect r="r" b="b" t="t" l="l"/>
            <a:pathLst>
              <a:path h="888636" w="1777272">
                <a:moveTo>
                  <a:pt x="0" y="0"/>
                </a:moveTo>
                <a:lnTo>
                  <a:pt x="1777272" y="0"/>
                </a:lnTo>
                <a:lnTo>
                  <a:pt x="1777272" y="888636"/>
                </a:lnTo>
                <a:lnTo>
                  <a:pt x="0" y="888636"/>
                </a:lnTo>
                <a:lnTo>
                  <a:pt x="0" y="0"/>
                </a:lnTo>
                <a:close/>
              </a:path>
            </a:pathLst>
          </a:custGeom>
          <a:blipFill>
            <a:blip r:embed="rId10"/>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9" id="9"/>
          <p:cNvSpPr txBox="true"/>
          <p:nvPr/>
        </p:nvSpPr>
        <p:spPr>
          <a:xfrm rot="0">
            <a:off x="2129401" y="847725"/>
            <a:ext cx="5759436" cy="979602"/>
          </a:xfrm>
          <a:prstGeom prst="rect">
            <a:avLst/>
          </a:prstGeom>
        </p:spPr>
        <p:txBody>
          <a:bodyPr anchor="t" rtlCol="false" tIns="0" lIns="0" bIns="0" rIns="0">
            <a:spAutoFit/>
          </a:bodyPr>
          <a:lstStyle/>
          <a:p>
            <a:pPr algn="l">
              <a:lnSpc>
                <a:spcPts val="7279"/>
              </a:lnSpc>
            </a:pPr>
            <a:r>
              <a:rPr lang="en-US" sz="5199">
                <a:solidFill>
                  <a:srgbClr val="545454"/>
                </a:solidFill>
                <a:latin typeface="Codec Pro Bold"/>
                <a:ea typeface="Codec Pro Bold"/>
                <a:cs typeface="Codec Pro Bold"/>
                <a:sym typeface="Codec Pro Bold"/>
              </a:rPr>
              <a:t>Research Problem</a:t>
            </a:r>
          </a:p>
        </p:txBody>
      </p:sp>
      <p:grpSp>
        <p:nvGrpSpPr>
          <p:cNvPr name="Group 10" id="10"/>
          <p:cNvGrpSpPr/>
          <p:nvPr/>
        </p:nvGrpSpPr>
        <p:grpSpPr>
          <a:xfrm rot="0">
            <a:off x="4731006" y="2650826"/>
            <a:ext cx="8825988" cy="3807580"/>
            <a:chOff x="0" y="0"/>
            <a:chExt cx="11767984" cy="5076773"/>
          </a:xfrm>
        </p:grpSpPr>
        <p:grpSp>
          <p:nvGrpSpPr>
            <p:cNvPr name="Group 11" id="11"/>
            <p:cNvGrpSpPr/>
            <p:nvPr/>
          </p:nvGrpSpPr>
          <p:grpSpPr>
            <a:xfrm rot="0">
              <a:off x="1688302" y="570776"/>
              <a:ext cx="10079682" cy="4505997"/>
              <a:chOff x="0" y="0"/>
              <a:chExt cx="1991048" cy="890074"/>
            </a:xfrm>
          </p:grpSpPr>
          <p:sp>
            <p:nvSpPr>
              <p:cNvPr name="Freeform 12" id="12"/>
              <p:cNvSpPr/>
              <p:nvPr/>
            </p:nvSpPr>
            <p:spPr>
              <a:xfrm flipH="false" flipV="false" rot="0">
                <a:off x="0" y="0"/>
                <a:ext cx="1991048" cy="890074"/>
              </a:xfrm>
              <a:custGeom>
                <a:avLst/>
                <a:gdLst/>
                <a:ahLst/>
                <a:cxnLst/>
                <a:rect r="r" b="b" t="t" l="l"/>
                <a:pathLst>
                  <a:path h="890074" w="1991048">
                    <a:moveTo>
                      <a:pt x="52229" y="0"/>
                    </a:moveTo>
                    <a:lnTo>
                      <a:pt x="1938819" y="0"/>
                    </a:lnTo>
                    <a:cubicBezTo>
                      <a:pt x="1967665" y="0"/>
                      <a:pt x="1991048" y="23384"/>
                      <a:pt x="1991048" y="52229"/>
                    </a:cubicBezTo>
                    <a:lnTo>
                      <a:pt x="1991048" y="837845"/>
                    </a:lnTo>
                    <a:cubicBezTo>
                      <a:pt x="1991048" y="866690"/>
                      <a:pt x="1967665" y="890074"/>
                      <a:pt x="1938819" y="890074"/>
                    </a:cubicBezTo>
                    <a:lnTo>
                      <a:pt x="52229" y="890074"/>
                    </a:lnTo>
                    <a:cubicBezTo>
                      <a:pt x="23384" y="890074"/>
                      <a:pt x="0" y="866690"/>
                      <a:pt x="0" y="837845"/>
                    </a:cubicBezTo>
                    <a:lnTo>
                      <a:pt x="0" y="52229"/>
                    </a:lnTo>
                    <a:cubicBezTo>
                      <a:pt x="0" y="23384"/>
                      <a:pt x="23384" y="0"/>
                      <a:pt x="52229" y="0"/>
                    </a:cubicBezTo>
                    <a:close/>
                  </a:path>
                </a:pathLst>
              </a:custGeom>
              <a:solidFill>
                <a:srgbClr val="86B499"/>
              </a:solidFill>
            </p:spPr>
          </p:sp>
          <p:sp>
            <p:nvSpPr>
              <p:cNvPr name="TextBox 13" id="13"/>
              <p:cNvSpPr txBox="true"/>
              <p:nvPr/>
            </p:nvSpPr>
            <p:spPr>
              <a:xfrm>
                <a:off x="0" y="-19050"/>
                <a:ext cx="1991048" cy="909124"/>
              </a:xfrm>
              <a:prstGeom prst="rect">
                <a:avLst/>
              </a:prstGeom>
            </p:spPr>
            <p:txBody>
              <a:bodyPr anchor="ctr" rtlCol="false" tIns="50800" lIns="50800" bIns="50800" rIns="50800"/>
              <a:lstStyle/>
              <a:p>
                <a:pPr algn="ctr">
                  <a:lnSpc>
                    <a:spcPts val="2859"/>
                  </a:lnSpc>
                </a:pPr>
              </a:p>
            </p:txBody>
          </p:sp>
        </p:grpSp>
        <p:sp>
          <p:nvSpPr>
            <p:cNvPr name="TextBox 14" id="14"/>
            <p:cNvSpPr txBox="true"/>
            <p:nvPr/>
          </p:nvSpPr>
          <p:spPr>
            <a:xfrm rot="0">
              <a:off x="2207082" y="1106228"/>
              <a:ext cx="9042122" cy="3330318"/>
            </a:xfrm>
            <a:prstGeom prst="rect">
              <a:avLst/>
            </a:prstGeom>
          </p:spPr>
          <p:txBody>
            <a:bodyPr anchor="t" rtlCol="false" tIns="0" lIns="0" bIns="0" rIns="0">
              <a:spAutoFit/>
            </a:bodyPr>
            <a:lstStyle/>
            <a:p>
              <a:pPr algn="l" marL="518816" indent="-259408" lvl="1">
                <a:lnSpc>
                  <a:spcPts val="4085"/>
                </a:lnSpc>
                <a:buFont typeface="Arial"/>
                <a:buChar char="•"/>
              </a:pPr>
              <a:r>
                <a:rPr lang="en-US" sz="2403">
                  <a:solidFill>
                    <a:srgbClr val="545454"/>
                  </a:solidFill>
                  <a:latin typeface="Canva Sans"/>
                  <a:ea typeface="Canva Sans"/>
                  <a:cs typeface="Canva Sans"/>
                  <a:sym typeface="Canva Sans"/>
                </a:rPr>
                <a:t>Inconsistent market prices</a:t>
              </a:r>
            </a:p>
            <a:p>
              <a:pPr algn="l" marL="518816" indent="-259408" lvl="1">
                <a:lnSpc>
                  <a:spcPts val="4085"/>
                </a:lnSpc>
                <a:buFont typeface="Arial"/>
                <a:buChar char="•"/>
              </a:pPr>
              <a:r>
                <a:rPr lang="en-US" sz="2403">
                  <a:solidFill>
                    <a:srgbClr val="545454"/>
                  </a:solidFill>
                  <a:latin typeface="Canva Sans"/>
                  <a:ea typeface="Canva Sans"/>
                  <a:cs typeface="Canva Sans"/>
                  <a:sym typeface="Canva Sans"/>
                </a:rPr>
                <a:t>Weather unpredictability</a:t>
              </a:r>
            </a:p>
            <a:p>
              <a:pPr algn="l" marL="518816" indent="-259408" lvl="1">
                <a:lnSpc>
                  <a:spcPts val="4085"/>
                </a:lnSpc>
                <a:buFont typeface="Arial"/>
                <a:buChar char="•"/>
              </a:pPr>
              <a:r>
                <a:rPr lang="en-US" sz="2403">
                  <a:solidFill>
                    <a:srgbClr val="545454"/>
                  </a:solidFill>
                  <a:latin typeface="Canva Sans"/>
                  <a:ea typeface="Canva Sans"/>
                  <a:cs typeface="Canva Sans"/>
                  <a:sym typeface="Canva Sans"/>
                </a:rPr>
                <a:t>Inadequate Crop Growth Insights</a:t>
              </a:r>
            </a:p>
            <a:p>
              <a:pPr algn="l" marL="518816" indent="-259408" lvl="1">
                <a:lnSpc>
                  <a:spcPts val="4085"/>
                </a:lnSpc>
                <a:buFont typeface="Arial"/>
                <a:buChar char="•"/>
              </a:pPr>
              <a:r>
                <a:rPr lang="en-US" sz="2403">
                  <a:solidFill>
                    <a:srgbClr val="545454"/>
                  </a:solidFill>
                  <a:latin typeface="Canva Sans"/>
                  <a:ea typeface="Canva Sans"/>
                  <a:cs typeface="Canva Sans"/>
                  <a:sym typeface="Canva Sans"/>
                </a:rPr>
                <a:t>Limited Decision Support</a:t>
              </a:r>
            </a:p>
            <a:p>
              <a:pPr algn="l" marL="518816" indent="-259408" lvl="1">
                <a:lnSpc>
                  <a:spcPts val="4085"/>
                </a:lnSpc>
                <a:buFont typeface="Arial"/>
                <a:buChar char="•"/>
              </a:pPr>
              <a:r>
                <a:rPr lang="en-US" sz="2403">
                  <a:solidFill>
                    <a:srgbClr val="545454"/>
                  </a:solidFill>
                  <a:latin typeface="Canva Sans"/>
                  <a:ea typeface="Canva Sans"/>
                  <a:cs typeface="Canva Sans"/>
                  <a:sym typeface="Canva Sans"/>
                </a:rPr>
                <a:t>Maintaining sustainable farming practices</a:t>
              </a:r>
            </a:p>
          </p:txBody>
        </p:sp>
        <p:grpSp>
          <p:nvGrpSpPr>
            <p:cNvPr name="Group 15" id="15"/>
            <p:cNvGrpSpPr/>
            <p:nvPr/>
          </p:nvGrpSpPr>
          <p:grpSpPr>
            <a:xfrm rot="0">
              <a:off x="0" y="0"/>
              <a:ext cx="3401691" cy="1141552"/>
              <a:chOff x="0" y="0"/>
              <a:chExt cx="671939" cy="225492"/>
            </a:xfrm>
          </p:grpSpPr>
          <p:sp>
            <p:nvSpPr>
              <p:cNvPr name="Freeform 16" id="16"/>
              <p:cNvSpPr/>
              <p:nvPr/>
            </p:nvSpPr>
            <p:spPr>
              <a:xfrm flipH="false" flipV="false" rot="0">
                <a:off x="0" y="0"/>
                <a:ext cx="671939" cy="225492"/>
              </a:xfrm>
              <a:custGeom>
                <a:avLst/>
                <a:gdLst/>
                <a:ahLst/>
                <a:cxnLst/>
                <a:rect r="r" b="b" t="t" l="l"/>
                <a:pathLst>
                  <a:path h="225492" w="671939">
                    <a:moveTo>
                      <a:pt x="112746" y="0"/>
                    </a:moveTo>
                    <a:lnTo>
                      <a:pt x="559193" y="0"/>
                    </a:lnTo>
                    <a:cubicBezTo>
                      <a:pt x="621461" y="0"/>
                      <a:pt x="671939" y="50478"/>
                      <a:pt x="671939" y="112746"/>
                    </a:cubicBezTo>
                    <a:lnTo>
                      <a:pt x="671939" y="112746"/>
                    </a:lnTo>
                    <a:cubicBezTo>
                      <a:pt x="671939" y="175014"/>
                      <a:pt x="621461" y="225492"/>
                      <a:pt x="559193" y="225492"/>
                    </a:cubicBezTo>
                    <a:lnTo>
                      <a:pt x="112746" y="225492"/>
                    </a:lnTo>
                    <a:cubicBezTo>
                      <a:pt x="50478" y="225492"/>
                      <a:pt x="0" y="175014"/>
                      <a:pt x="0" y="112746"/>
                    </a:cubicBezTo>
                    <a:lnTo>
                      <a:pt x="0" y="112746"/>
                    </a:lnTo>
                    <a:cubicBezTo>
                      <a:pt x="0" y="50478"/>
                      <a:pt x="50478" y="0"/>
                      <a:pt x="112746" y="0"/>
                    </a:cubicBezTo>
                    <a:close/>
                  </a:path>
                </a:pathLst>
              </a:custGeom>
              <a:solidFill>
                <a:srgbClr val="1C5739"/>
              </a:solidFill>
            </p:spPr>
          </p:sp>
          <p:sp>
            <p:nvSpPr>
              <p:cNvPr name="TextBox 17" id="17"/>
              <p:cNvSpPr txBox="true"/>
              <p:nvPr/>
            </p:nvSpPr>
            <p:spPr>
              <a:xfrm>
                <a:off x="0" y="-19050"/>
                <a:ext cx="671939" cy="244542"/>
              </a:xfrm>
              <a:prstGeom prst="rect">
                <a:avLst/>
              </a:prstGeom>
            </p:spPr>
            <p:txBody>
              <a:bodyPr anchor="ctr" rtlCol="false" tIns="50800" lIns="50800" bIns="50800" rIns="50800"/>
              <a:lstStyle/>
              <a:p>
                <a:pPr algn="ctr">
                  <a:lnSpc>
                    <a:spcPts val="2859"/>
                  </a:lnSpc>
                </a:pPr>
              </a:p>
            </p:txBody>
          </p:sp>
        </p:grpSp>
        <p:sp>
          <p:nvSpPr>
            <p:cNvPr name="TextBox 18" id="18"/>
            <p:cNvSpPr txBox="true"/>
            <p:nvPr/>
          </p:nvSpPr>
          <p:spPr>
            <a:xfrm rot="0">
              <a:off x="532156" y="293967"/>
              <a:ext cx="2312293" cy="515517"/>
            </a:xfrm>
            <a:prstGeom prst="rect">
              <a:avLst/>
            </a:prstGeom>
          </p:spPr>
          <p:txBody>
            <a:bodyPr anchor="t" rtlCol="false" tIns="0" lIns="0" bIns="0" rIns="0">
              <a:spAutoFit/>
            </a:bodyPr>
            <a:lstStyle/>
            <a:p>
              <a:pPr algn="l">
                <a:lnSpc>
                  <a:spcPts val="3364"/>
                </a:lnSpc>
              </a:pPr>
              <a:r>
                <a:rPr lang="en-US" sz="2403">
                  <a:solidFill>
                    <a:srgbClr val="FFFFFF"/>
                  </a:solidFill>
                  <a:latin typeface="Canva Sans"/>
                  <a:ea typeface="Canva Sans"/>
                  <a:cs typeface="Canva Sans"/>
                  <a:sym typeface="Canva Sans"/>
                </a:rPr>
                <a:t>Core Issues</a:t>
              </a:r>
            </a:p>
          </p:txBody>
        </p:sp>
      </p:grpSp>
      <p:sp>
        <p:nvSpPr>
          <p:cNvPr name="TextBox 19" id="19"/>
          <p:cNvSpPr txBox="true"/>
          <p:nvPr/>
        </p:nvSpPr>
        <p:spPr>
          <a:xfrm rot="0">
            <a:off x="3293385" y="7047998"/>
            <a:ext cx="13075470" cy="1362633"/>
          </a:xfrm>
          <a:prstGeom prst="rect">
            <a:avLst/>
          </a:prstGeom>
        </p:spPr>
        <p:txBody>
          <a:bodyPr anchor="t" rtlCol="false" tIns="0" lIns="0" bIns="0" rIns="0">
            <a:spAutoFit/>
          </a:bodyPr>
          <a:lstStyle/>
          <a:p>
            <a:pPr algn="ctr">
              <a:lnSpc>
                <a:spcPts val="3644"/>
              </a:lnSpc>
            </a:pPr>
            <a:r>
              <a:rPr lang="en-US" sz="2603">
                <a:solidFill>
                  <a:srgbClr val="545454"/>
                </a:solidFill>
                <a:latin typeface="Canva Sans Bold"/>
                <a:ea typeface="Canva Sans Bold"/>
                <a:cs typeface="Canva Sans Bold"/>
                <a:sym typeface="Canva Sans Bold"/>
              </a:rPr>
              <a:t>These challenges leads to farmers being hindered in their ability to make informed decisions, ultimately leading to inefficiencies, reduced profitability, and increased risk in agricultural production.</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2129401" y="847725"/>
            <a:ext cx="7375497" cy="979602"/>
          </a:xfrm>
          <a:prstGeom prst="rect">
            <a:avLst/>
          </a:prstGeom>
        </p:spPr>
        <p:txBody>
          <a:bodyPr anchor="t" rtlCol="false" tIns="0" lIns="0" bIns="0" rIns="0">
            <a:spAutoFit/>
          </a:bodyPr>
          <a:lstStyle/>
          <a:p>
            <a:pPr algn="l">
              <a:lnSpc>
                <a:spcPts val="7279"/>
              </a:lnSpc>
            </a:pPr>
            <a:r>
              <a:rPr lang="en-US" sz="5199">
                <a:solidFill>
                  <a:srgbClr val="545454"/>
                </a:solidFill>
                <a:latin typeface="Codec Pro Bold"/>
                <a:ea typeface="Codec Pro Bold"/>
                <a:cs typeface="Codec Pro Bold"/>
                <a:sym typeface="Codec Pro Bold"/>
              </a:rPr>
              <a:t>Work Breakdown Chart</a:t>
            </a:r>
          </a:p>
        </p:txBody>
      </p:sp>
      <p:sp>
        <p:nvSpPr>
          <p:cNvPr name="Freeform 9" id="9"/>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10" id="10"/>
          <p:cNvSpPr txBox="true"/>
          <p:nvPr/>
        </p:nvSpPr>
        <p:spPr>
          <a:xfrm rot="0">
            <a:off x="12528029" y="9389274"/>
            <a:ext cx="5099489" cy="443821"/>
          </a:xfrm>
          <a:prstGeom prst="rect">
            <a:avLst/>
          </a:prstGeom>
        </p:spPr>
        <p:txBody>
          <a:bodyPr anchor="t" rtlCol="false" tIns="0" lIns="0" bIns="0" rIns="0">
            <a:spAutoFit/>
          </a:bodyPr>
          <a:lstStyle/>
          <a:p>
            <a:pPr algn="r">
              <a:lnSpc>
                <a:spcPts val="3360"/>
              </a:lnSpc>
            </a:pPr>
            <a:r>
              <a:rPr lang="en-US" sz="2400">
                <a:solidFill>
                  <a:srgbClr val="545454"/>
                </a:solidFill>
                <a:latin typeface="Codec Pro Bold"/>
                <a:ea typeface="Codec Pro Bold"/>
                <a:cs typeface="Codec Pro Bold"/>
                <a:sym typeface="Codec Pro Bold"/>
              </a:rPr>
              <a:t>Jagoda H S | IT21174926 | 24-25J-193</a:t>
            </a:r>
          </a:p>
        </p:txBody>
      </p:sp>
      <p:grpSp>
        <p:nvGrpSpPr>
          <p:cNvPr name="Group 11" id="11"/>
          <p:cNvGrpSpPr/>
          <p:nvPr/>
        </p:nvGrpSpPr>
        <p:grpSpPr>
          <a:xfrm rot="0">
            <a:off x="7201486" y="2567398"/>
            <a:ext cx="5226569" cy="944737"/>
            <a:chOff x="0" y="0"/>
            <a:chExt cx="6968758" cy="1259650"/>
          </a:xfrm>
        </p:grpSpPr>
        <p:grpSp>
          <p:nvGrpSpPr>
            <p:cNvPr name="Group 12" id="12"/>
            <p:cNvGrpSpPr/>
            <p:nvPr/>
          </p:nvGrpSpPr>
          <p:grpSpPr>
            <a:xfrm rot="0">
              <a:off x="0" y="0"/>
              <a:ext cx="6968758" cy="1259650"/>
              <a:chOff x="0" y="0"/>
              <a:chExt cx="1376545" cy="248820"/>
            </a:xfrm>
          </p:grpSpPr>
          <p:sp>
            <p:nvSpPr>
              <p:cNvPr name="Freeform 13" id="13"/>
              <p:cNvSpPr/>
              <p:nvPr/>
            </p:nvSpPr>
            <p:spPr>
              <a:xfrm flipH="false" flipV="false" rot="0">
                <a:off x="0" y="0"/>
                <a:ext cx="1376545" cy="248820"/>
              </a:xfrm>
              <a:custGeom>
                <a:avLst/>
                <a:gdLst/>
                <a:ahLst/>
                <a:cxnLst/>
                <a:rect r="r" b="b" t="t" l="l"/>
                <a:pathLst>
                  <a:path h="248820" w="1376545">
                    <a:moveTo>
                      <a:pt x="74063" y="0"/>
                    </a:moveTo>
                    <a:lnTo>
                      <a:pt x="1302482" y="0"/>
                    </a:lnTo>
                    <a:cubicBezTo>
                      <a:pt x="1343386" y="0"/>
                      <a:pt x="1376545" y="33159"/>
                      <a:pt x="1376545" y="74063"/>
                    </a:cubicBezTo>
                    <a:lnTo>
                      <a:pt x="1376545" y="174757"/>
                    </a:lnTo>
                    <a:cubicBezTo>
                      <a:pt x="1376545" y="215661"/>
                      <a:pt x="1343386" y="248820"/>
                      <a:pt x="1302482" y="248820"/>
                    </a:cubicBezTo>
                    <a:lnTo>
                      <a:pt x="74063" y="248820"/>
                    </a:lnTo>
                    <a:cubicBezTo>
                      <a:pt x="33159" y="248820"/>
                      <a:pt x="0" y="215661"/>
                      <a:pt x="0" y="174757"/>
                    </a:cubicBezTo>
                    <a:lnTo>
                      <a:pt x="0" y="74063"/>
                    </a:lnTo>
                    <a:cubicBezTo>
                      <a:pt x="0" y="33159"/>
                      <a:pt x="33159" y="0"/>
                      <a:pt x="74063" y="0"/>
                    </a:cubicBezTo>
                    <a:close/>
                  </a:path>
                </a:pathLst>
              </a:custGeom>
              <a:solidFill>
                <a:srgbClr val="1C5739"/>
              </a:solidFill>
            </p:spPr>
          </p:sp>
          <p:sp>
            <p:nvSpPr>
              <p:cNvPr name="TextBox 14" id="14"/>
              <p:cNvSpPr txBox="true"/>
              <p:nvPr/>
            </p:nvSpPr>
            <p:spPr>
              <a:xfrm>
                <a:off x="0" y="-19050"/>
                <a:ext cx="1376545" cy="267870"/>
              </a:xfrm>
              <a:prstGeom prst="rect">
                <a:avLst/>
              </a:prstGeom>
            </p:spPr>
            <p:txBody>
              <a:bodyPr anchor="ctr" rtlCol="false" tIns="50800" lIns="50800" bIns="50800" rIns="50800"/>
              <a:lstStyle/>
              <a:p>
                <a:pPr algn="ctr">
                  <a:lnSpc>
                    <a:spcPts val="2859"/>
                  </a:lnSpc>
                </a:pPr>
              </a:p>
            </p:txBody>
          </p:sp>
        </p:grpSp>
        <p:sp>
          <p:nvSpPr>
            <p:cNvPr name="TextBox 15" id="15"/>
            <p:cNvSpPr txBox="true"/>
            <p:nvPr/>
          </p:nvSpPr>
          <p:spPr>
            <a:xfrm rot="0">
              <a:off x="1285408" y="195090"/>
              <a:ext cx="4397942" cy="755170"/>
            </a:xfrm>
            <a:prstGeom prst="rect">
              <a:avLst/>
            </a:prstGeom>
          </p:spPr>
          <p:txBody>
            <a:bodyPr anchor="t" rtlCol="false" tIns="0" lIns="0" bIns="0" rIns="0">
              <a:spAutoFit/>
            </a:bodyPr>
            <a:lstStyle/>
            <a:p>
              <a:pPr algn="l">
                <a:lnSpc>
                  <a:spcPts val="4480"/>
                </a:lnSpc>
              </a:pPr>
              <a:r>
                <a:rPr lang="en-US" sz="3200">
                  <a:solidFill>
                    <a:srgbClr val="FFFFFF"/>
                  </a:solidFill>
                  <a:latin typeface="Codec Pro Bold"/>
                  <a:ea typeface="Codec Pro Bold"/>
                  <a:cs typeface="Codec Pro Bold"/>
                  <a:sym typeface="Codec Pro Bold"/>
                </a:rPr>
                <a:t>Research Project</a:t>
              </a:r>
            </a:p>
          </p:txBody>
        </p:sp>
      </p:grpSp>
      <p:sp>
        <p:nvSpPr>
          <p:cNvPr name="TextBox 16" id="16"/>
          <p:cNvSpPr txBox="true"/>
          <p:nvPr/>
        </p:nvSpPr>
        <p:spPr>
          <a:xfrm rot="0">
            <a:off x="1865795" y="5204329"/>
            <a:ext cx="2371985" cy="1006474"/>
          </a:xfrm>
          <a:prstGeom prst="rect">
            <a:avLst/>
          </a:prstGeom>
        </p:spPr>
        <p:txBody>
          <a:bodyPr anchor="t" rtlCol="false" tIns="0" lIns="0" bIns="0" rIns="0">
            <a:spAutoFit/>
          </a:bodyPr>
          <a:lstStyle/>
          <a:p>
            <a:pPr algn="l" marL="431802" indent="-215901" lvl="1">
              <a:lnSpc>
                <a:spcPts val="4000"/>
              </a:lnSpc>
              <a:buFont typeface="Arial"/>
              <a:buChar char="•"/>
            </a:pPr>
            <a:r>
              <a:rPr lang="en-US" sz="2000">
                <a:solidFill>
                  <a:srgbClr val="545454"/>
                </a:solidFill>
                <a:latin typeface="Codec Pro Bold"/>
                <a:ea typeface="Codec Pro Bold"/>
                <a:cs typeface="Codec Pro Bold"/>
                <a:sym typeface="Codec Pro Bold"/>
              </a:rPr>
              <a:t>Research</a:t>
            </a:r>
          </a:p>
          <a:p>
            <a:pPr algn="l" marL="431802" indent="-215901" lvl="1">
              <a:lnSpc>
                <a:spcPts val="4000"/>
              </a:lnSpc>
              <a:buFont typeface="Arial"/>
              <a:buChar char="•"/>
            </a:pPr>
            <a:r>
              <a:rPr lang="en-US" sz="2000">
                <a:solidFill>
                  <a:srgbClr val="545454"/>
                </a:solidFill>
                <a:latin typeface="Codec Pro Bold"/>
                <a:ea typeface="Codec Pro Bold"/>
                <a:cs typeface="Codec Pro Bold"/>
                <a:sym typeface="Codec Pro Bold"/>
              </a:rPr>
              <a:t>Data Collection</a:t>
            </a:r>
          </a:p>
        </p:txBody>
      </p:sp>
      <p:sp>
        <p:nvSpPr>
          <p:cNvPr name="TextBox 17" id="17"/>
          <p:cNvSpPr txBox="true"/>
          <p:nvPr/>
        </p:nvSpPr>
        <p:spPr>
          <a:xfrm rot="0">
            <a:off x="7276348" y="5204329"/>
            <a:ext cx="2371818" cy="3530599"/>
          </a:xfrm>
          <a:prstGeom prst="rect">
            <a:avLst/>
          </a:prstGeom>
        </p:spPr>
        <p:txBody>
          <a:bodyPr anchor="t" rtlCol="false" tIns="0" lIns="0" bIns="0" rIns="0">
            <a:spAutoFit/>
          </a:bodyPr>
          <a:lstStyle/>
          <a:p>
            <a:pPr algn="l" marL="431802" indent="-215901" lvl="1">
              <a:lnSpc>
                <a:spcPts val="4000"/>
              </a:lnSpc>
              <a:buFont typeface="Arial"/>
              <a:buChar char="•"/>
            </a:pPr>
            <a:r>
              <a:rPr lang="en-US" sz="2000">
                <a:solidFill>
                  <a:srgbClr val="545454"/>
                </a:solidFill>
                <a:latin typeface="Codec Pro Bold"/>
                <a:ea typeface="Codec Pro Bold"/>
                <a:cs typeface="Codec Pro Bold"/>
                <a:sym typeface="Codec Pro Bold"/>
              </a:rPr>
              <a:t>Web Application Development</a:t>
            </a:r>
          </a:p>
          <a:p>
            <a:pPr algn="l" marL="431802" indent="-215901" lvl="1">
              <a:lnSpc>
                <a:spcPts val="4000"/>
              </a:lnSpc>
              <a:buFont typeface="Arial"/>
              <a:buChar char="•"/>
            </a:pPr>
            <a:r>
              <a:rPr lang="en-US" sz="2000">
                <a:solidFill>
                  <a:srgbClr val="545454"/>
                </a:solidFill>
                <a:latin typeface="Codec Pro Bold"/>
                <a:ea typeface="Codec Pro Bold"/>
                <a:cs typeface="Codec Pro Bold"/>
                <a:sym typeface="Codec Pro Bold"/>
              </a:rPr>
              <a:t>Building Prediction / Classification Models</a:t>
            </a:r>
          </a:p>
        </p:txBody>
      </p:sp>
      <p:sp>
        <p:nvSpPr>
          <p:cNvPr name="TextBox 18" id="18"/>
          <p:cNvSpPr txBox="true"/>
          <p:nvPr/>
        </p:nvSpPr>
        <p:spPr>
          <a:xfrm rot="0">
            <a:off x="9981541" y="5173849"/>
            <a:ext cx="2371485" cy="1511299"/>
          </a:xfrm>
          <a:prstGeom prst="rect">
            <a:avLst/>
          </a:prstGeom>
        </p:spPr>
        <p:txBody>
          <a:bodyPr anchor="t" rtlCol="false" tIns="0" lIns="0" bIns="0" rIns="0">
            <a:spAutoFit/>
          </a:bodyPr>
          <a:lstStyle/>
          <a:p>
            <a:pPr algn="l" marL="431802" indent="-215901" lvl="1">
              <a:lnSpc>
                <a:spcPts val="4000"/>
              </a:lnSpc>
              <a:buFont typeface="Arial"/>
              <a:buChar char="•"/>
            </a:pPr>
            <a:r>
              <a:rPr lang="en-US" sz="2000">
                <a:solidFill>
                  <a:srgbClr val="545454"/>
                </a:solidFill>
                <a:latin typeface="Codec Pro Bold"/>
                <a:ea typeface="Codec Pro Bold"/>
                <a:cs typeface="Codec Pro Bold"/>
                <a:sym typeface="Codec Pro Bold"/>
              </a:rPr>
              <a:t>Training and Testing ML Models</a:t>
            </a:r>
          </a:p>
        </p:txBody>
      </p:sp>
      <p:sp>
        <p:nvSpPr>
          <p:cNvPr name="TextBox 19" id="19"/>
          <p:cNvSpPr txBox="true"/>
          <p:nvPr/>
        </p:nvSpPr>
        <p:spPr>
          <a:xfrm rot="0">
            <a:off x="12686568" y="5204329"/>
            <a:ext cx="2371818" cy="1511299"/>
          </a:xfrm>
          <a:prstGeom prst="rect">
            <a:avLst/>
          </a:prstGeom>
        </p:spPr>
        <p:txBody>
          <a:bodyPr anchor="t" rtlCol="false" tIns="0" lIns="0" bIns="0" rIns="0">
            <a:spAutoFit/>
          </a:bodyPr>
          <a:lstStyle/>
          <a:p>
            <a:pPr algn="l" marL="431802" indent="-215901" lvl="1">
              <a:lnSpc>
                <a:spcPts val="4000"/>
              </a:lnSpc>
              <a:buFont typeface="Arial"/>
              <a:buChar char="•"/>
            </a:pPr>
            <a:r>
              <a:rPr lang="en-US" sz="2000">
                <a:solidFill>
                  <a:srgbClr val="545454"/>
                </a:solidFill>
                <a:latin typeface="Codec Pro Bold"/>
                <a:ea typeface="Codec Pro Bold"/>
                <a:cs typeface="Codec Pro Bold"/>
                <a:sym typeface="Codec Pro Bold"/>
              </a:rPr>
              <a:t>Iterative Improvements</a:t>
            </a:r>
          </a:p>
          <a:p>
            <a:pPr algn="l" marL="431802" indent="-215901" lvl="1">
              <a:lnSpc>
                <a:spcPts val="4000"/>
              </a:lnSpc>
              <a:buFont typeface="Arial"/>
              <a:buChar char="•"/>
            </a:pPr>
            <a:r>
              <a:rPr lang="en-US" sz="2000">
                <a:solidFill>
                  <a:srgbClr val="545454"/>
                </a:solidFill>
                <a:latin typeface="Codec Pro Bold"/>
                <a:ea typeface="Codec Pro Bold"/>
                <a:cs typeface="Codec Pro Bold"/>
                <a:sym typeface="Codec Pro Bold"/>
              </a:rPr>
              <a:t>Integration</a:t>
            </a:r>
          </a:p>
        </p:txBody>
      </p:sp>
      <p:sp>
        <p:nvSpPr>
          <p:cNvPr name="TextBox 20" id="20"/>
          <p:cNvSpPr txBox="true"/>
          <p:nvPr/>
        </p:nvSpPr>
        <p:spPr>
          <a:xfrm rot="0">
            <a:off x="15582262" y="5204329"/>
            <a:ext cx="2181485" cy="1006474"/>
          </a:xfrm>
          <a:prstGeom prst="rect">
            <a:avLst/>
          </a:prstGeom>
        </p:spPr>
        <p:txBody>
          <a:bodyPr anchor="t" rtlCol="false" tIns="0" lIns="0" bIns="0" rIns="0">
            <a:spAutoFit/>
          </a:bodyPr>
          <a:lstStyle/>
          <a:p>
            <a:pPr algn="l" marL="431802" indent="-215901" lvl="1">
              <a:lnSpc>
                <a:spcPts val="4000"/>
              </a:lnSpc>
              <a:buFont typeface="Arial"/>
              <a:buChar char="•"/>
            </a:pPr>
            <a:r>
              <a:rPr lang="en-US" sz="2000">
                <a:solidFill>
                  <a:srgbClr val="545454"/>
                </a:solidFill>
                <a:latin typeface="Codec Pro Bold"/>
                <a:ea typeface="Codec Pro Bold"/>
                <a:cs typeface="Codec Pro Bold"/>
                <a:sym typeface="Codec Pro Bold"/>
              </a:rPr>
              <a:t>Deployment &amp; Testing</a:t>
            </a:r>
          </a:p>
        </p:txBody>
      </p:sp>
      <p:grpSp>
        <p:nvGrpSpPr>
          <p:cNvPr name="Group 21" id="21"/>
          <p:cNvGrpSpPr/>
          <p:nvPr/>
        </p:nvGrpSpPr>
        <p:grpSpPr>
          <a:xfrm rot="0">
            <a:off x="1865795" y="4098882"/>
            <a:ext cx="2371985" cy="905154"/>
            <a:chOff x="0" y="0"/>
            <a:chExt cx="624720" cy="238394"/>
          </a:xfrm>
        </p:grpSpPr>
        <p:sp>
          <p:nvSpPr>
            <p:cNvPr name="Freeform 22" id="22"/>
            <p:cNvSpPr/>
            <p:nvPr/>
          </p:nvSpPr>
          <p:spPr>
            <a:xfrm flipH="false" flipV="false" rot="0">
              <a:off x="0" y="0"/>
              <a:ext cx="624720" cy="238394"/>
            </a:xfrm>
            <a:custGeom>
              <a:avLst/>
              <a:gdLst/>
              <a:ahLst/>
              <a:cxnLst/>
              <a:rect r="r" b="b" t="t" l="l"/>
              <a:pathLst>
                <a:path h="238394" w="624720">
                  <a:moveTo>
                    <a:pt x="119197" y="0"/>
                  </a:moveTo>
                  <a:lnTo>
                    <a:pt x="505523" y="0"/>
                  </a:lnTo>
                  <a:cubicBezTo>
                    <a:pt x="571354" y="0"/>
                    <a:pt x="624720" y="53366"/>
                    <a:pt x="624720" y="119197"/>
                  </a:cubicBezTo>
                  <a:lnTo>
                    <a:pt x="624720" y="119197"/>
                  </a:lnTo>
                  <a:cubicBezTo>
                    <a:pt x="624720" y="185028"/>
                    <a:pt x="571354" y="238394"/>
                    <a:pt x="505523" y="238394"/>
                  </a:cubicBezTo>
                  <a:lnTo>
                    <a:pt x="119197" y="238394"/>
                  </a:lnTo>
                  <a:cubicBezTo>
                    <a:pt x="53366" y="238394"/>
                    <a:pt x="0" y="185028"/>
                    <a:pt x="0" y="119197"/>
                  </a:cubicBezTo>
                  <a:lnTo>
                    <a:pt x="0" y="119197"/>
                  </a:lnTo>
                  <a:cubicBezTo>
                    <a:pt x="0" y="53366"/>
                    <a:pt x="53366" y="0"/>
                    <a:pt x="119197" y="0"/>
                  </a:cubicBezTo>
                  <a:close/>
                </a:path>
              </a:pathLst>
            </a:custGeom>
            <a:solidFill>
              <a:srgbClr val="1C5739"/>
            </a:solidFill>
          </p:spPr>
        </p:sp>
        <p:sp>
          <p:nvSpPr>
            <p:cNvPr name="TextBox 23" id="23"/>
            <p:cNvSpPr txBox="true"/>
            <p:nvPr/>
          </p:nvSpPr>
          <p:spPr>
            <a:xfrm>
              <a:off x="0" y="-19050"/>
              <a:ext cx="624720" cy="257444"/>
            </a:xfrm>
            <a:prstGeom prst="rect">
              <a:avLst/>
            </a:prstGeom>
          </p:spPr>
          <p:txBody>
            <a:bodyPr anchor="ctr" rtlCol="false" tIns="50800" lIns="50800" bIns="50800" rIns="50800"/>
            <a:lstStyle/>
            <a:p>
              <a:pPr algn="ctr">
                <a:lnSpc>
                  <a:spcPts val="2859"/>
                </a:lnSpc>
              </a:pPr>
            </a:p>
          </p:txBody>
        </p:sp>
      </p:grpSp>
      <p:sp>
        <p:nvSpPr>
          <p:cNvPr name="TextBox 24" id="24"/>
          <p:cNvSpPr txBox="true"/>
          <p:nvPr/>
        </p:nvSpPr>
        <p:spPr>
          <a:xfrm rot="0">
            <a:off x="1865795" y="4207624"/>
            <a:ext cx="2371985" cy="594952"/>
          </a:xfrm>
          <a:prstGeom prst="rect">
            <a:avLst/>
          </a:prstGeom>
        </p:spPr>
        <p:txBody>
          <a:bodyPr anchor="t" rtlCol="false" tIns="0" lIns="0" bIns="0" rIns="0">
            <a:spAutoFit/>
          </a:bodyPr>
          <a:lstStyle/>
          <a:p>
            <a:pPr algn="ctr">
              <a:lnSpc>
                <a:spcPts val="4480"/>
              </a:lnSpc>
            </a:pPr>
            <a:r>
              <a:rPr lang="en-US" sz="3200">
                <a:solidFill>
                  <a:srgbClr val="FFFFFF"/>
                </a:solidFill>
                <a:latin typeface="Codec Pro Bold"/>
                <a:ea typeface="Codec Pro Bold"/>
                <a:cs typeface="Codec Pro Bold"/>
                <a:sym typeface="Codec Pro Bold"/>
              </a:rPr>
              <a:t>Phase 1</a:t>
            </a:r>
          </a:p>
        </p:txBody>
      </p:sp>
      <p:grpSp>
        <p:nvGrpSpPr>
          <p:cNvPr name="Group 25" id="25"/>
          <p:cNvGrpSpPr/>
          <p:nvPr/>
        </p:nvGrpSpPr>
        <p:grpSpPr>
          <a:xfrm rot="0">
            <a:off x="7276182" y="4098882"/>
            <a:ext cx="2371985" cy="905154"/>
            <a:chOff x="0" y="0"/>
            <a:chExt cx="624720" cy="238394"/>
          </a:xfrm>
        </p:grpSpPr>
        <p:sp>
          <p:nvSpPr>
            <p:cNvPr name="Freeform 26" id="26"/>
            <p:cNvSpPr/>
            <p:nvPr/>
          </p:nvSpPr>
          <p:spPr>
            <a:xfrm flipH="false" flipV="false" rot="0">
              <a:off x="0" y="0"/>
              <a:ext cx="624720" cy="238394"/>
            </a:xfrm>
            <a:custGeom>
              <a:avLst/>
              <a:gdLst/>
              <a:ahLst/>
              <a:cxnLst/>
              <a:rect r="r" b="b" t="t" l="l"/>
              <a:pathLst>
                <a:path h="238394" w="624720">
                  <a:moveTo>
                    <a:pt x="119197" y="0"/>
                  </a:moveTo>
                  <a:lnTo>
                    <a:pt x="505523" y="0"/>
                  </a:lnTo>
                  <a:cubicBezTo>
                    <a:pt x="571354" y="0"/>
                    <a:pt x="624720" y="53366"/>
                    <a:pt x="624720" y="119197"/>
                  </a:cubicBezTo>
                  <a:lnTo>
                    <a:pt x="624720" y="119197"/>
                  </a:lnTo>
                  <a:cubicBezTo>
                    <a:pt x="624720" y="185028"/>
                    <a:pt x="571354" y="238394"/>
                    <a:pt x="505523" y="238394"/>
                  </a:cubicBezTo>
                  <a:lnTo>
                    <a:pt x="119197" y="238394"/>
                  </a:lnTo>
                  <a:cubicBezTo>
                    <a:pt x="53366" y="238394"/>
                    <a:pt x="0" y="185028"/>
                    <a:pt x="0" y="119197"/>
                  </a:cubicBezTo>
                  <a:lnTo>
                    <a:pt x="0" y="119197"/>
                  </a:lnTo>
                  <a:cubicBezTo>
                    <a:pt x="0" y="53366"/>
                    <a:pt x="53366" y="0"/>
                    <a:pt x="119197" y="0"/>
                  </a:cubicBezTo>
                  <a:close/>
                </a:path>
              </a:pathLst>
            </a:custGeom>
            <a:solidFill>
              <a:srgbClr val="1C5739"/>
            </a:solidFill>
          </p:spPr>
        </p:sp>
        <p:sp>
          <p:nvSpPr>
            <p:cNvPr name="TextBox 27" id="27"/>
            <p:cNvSpPr txBox="true"/>
            <p:nvPr/>
          </p:nvSpPr>
          <p:spPr>
            <a:xfrm>
              <a:off x="0" y="-19050"/>
              <a:ext cx="624720" cy="257444"/>
            </a:xfrm>
            <a:prstGeom prst="rect">
              <a:avLst/>
            </a:prstGeom>
          </p:spPr>
          <p:txBody>
            <a:bodyPr anchor="ctr" rtlCol="false" tIns="50800" lIns="50800" bIns="50800" rIns="50800"/>
            <a:lstStyle/>
            <a:p>
              <a:pPr algn="ctr">
                <a:lnSpc>
                  <a:spcPts val="2859"/>
                </a:lnSpc>
              </a:pPr>
            </a:p>
          </p:txBody>
        </p:sp>
      </p:grpSp>
      <p:grpSp>
        <p:nvGrpSpPr>
          <p:cNvPr name="Group 28" id="28"/>
          <p:cNvGrpSpPr/>
          <p:nvPr/>
        </p:nvGrpSpPr>
        <p:grpSpPr>
          <a:xfrm rot="0">
            <a:off x="4570988" y="4098882"/>
            <a:ext cx="2371985" cy="905154"/>
            <a:chOff x="0" y="0"/>
            <a:chExt cx="624720" cy="238394"/>
          </a:xfrm>
        </p:grpSpPr>
        <p:sp>
          <p:nvSpPr>
            <p:cNvPr name="Freeform 29" id="29"/>
            <p:cNvSpPr/>
            <p:nvPr/>
          </p:nvSpPr>
          <p:spPr>
            <a:xfrm flipH="false" flipV="false" rot="0">
              <a:off x="0" y="0"/>
              <a:ext cx="624720" cy="238394"/>
            </a:xfrm>
            <a:custGeom>
              <a:avLst/>
              <a:gdLst/>
              <a:ahLst/>
              <a:cxnLst/>
              <a:rect r="r" b="b" t="t" l="l"/>
              <a:pathLst>
                <a:path h="238394" w="624720">
                  <a:moveTo>
                    <a:pt x="119197" y="0"/>
                  </a:moveTo>
                  <a:lnTo>
                    <a:pt x="505523" y="0"/>
                  </a:lnTo>
                  <a:cubicBezTo>
                    <a:pt x="571354" y="0"/>
                    <a:pt x="624720" y="53366"/>
                    <a:pt x="624720" y="119197"/>
                  </a:cubicBezTo>
                  <a:lnTo>
                    <a:pt x="624720" y="119197"/>
                  </a:lnTo>
                  <a:cubicBezTo>
                    <a:pt x="624720" y="185028"/>
                    <a:pt x="571354" y="238394"/>
                    <a:pt x="505523" y="238394"/>
                  </a:cubicBezTo>
                  <a:lnTo>
                    <a:pt x="119197" y="238394"/>
                  </a:lnTo>
                  <a:cubicBezTo>
                    <a:pt x="53366" y="238394"/>
                    <a:pt x="0" y="185028"/>
                    <a:pt x="0" y="119197"/>
                  </a:cubicBezTo>
                  <a:lnTo>
                    <a:pt x="0" y="119197"/>
                  </a:lnTo>
                  <a:cubicBezTo>
                    <a:pt x="0" y="53366"/>
                    <a:pt x="53366" y="0"/>
                    <a:pt x="119197" y="0"/>
                  </a:cubicBezTo>
                  <a:close/>
                </a:path>
              </a:pathLst>
            </a:custGeom>
            <a:solidFill>
              <a:srgbClr val="1C5739"/>
            </a:solidFill>
          </p:spPr>
        </p:sp>
        <p:sp>
          <p:nvSpPr>
            <p:cNvPr name="TextBox 30" id="30"/>
            <p:cNvSpPr txBox="true"/>
            <p:nvPr/>
          </p:nvSpPr>
          <p:spPr>
            <a:xfrm>
              <a:off x="0" y="-19050"/>
              <a:ext cx="624720" cy="257444"/>
            </a:xfrm>
            <a:prstGeom prst="rect">
              <a:avLst/>
            </a:prstGeom>
          </p:spPr>
          <p:txBody>
            <a:bodyPr anchor="ctr" rtlCol="false" tIns="50800" lIns="50800" bIns="50800" rIns="50800"/>
            <a:lstStyle/>
            <a:p>
              <a:pPr algn="ctr">
                <a:lnSpc>
                  <a:spcPts val="2859"/>
                </a:lnSpc>
              </a:pPr>
            </a:p>
          </p:txBody>
        </p:sp>
      </p:grpSp>
      <p:sp>
        <p:nvSpPr>
          <p:cNvPr name="TextBox 31" id="31"/>
          <p:cNvSpPr txBox="true"/>
          <p:nvPr/>
        </p:nvSpPr>
        <p:spPr>
          <a:xfrm rot="0">
            <a:off x="7276182" y="4207624"/>
            <a:ext cx="2371985" cy="594952"/>
          </a:xfrm>
          <a:prstGeom prst="rect">
            <a:avLst/>
          </a:prstGeom>
        </p:spPr>
        <p:txBody>
          <a:bodyPr anchor="t" rtlCol="false" tIns="0" lIns="0" bIns="0" rIns="0">
            <a:spAutoFit/>
          </a:bodyPr>
          <a:lstStyle/>
          <a:p>
            <a:pPr algn="ctr">
              <a:lnSpc>
                <a:spcPts val="4480"/>
              </a:lnSpc>
            </a:pPr>
            <a:r>
              <a:rPr lang="en-US" sz="3200">
                <a:solidFill>
                  <a:srgbClr val="FFFFFF"/>
                </a:solidFill>
                <a:latin typeface="Codec Pro Bold"/>
                <a:ea typeface="Codec Pro Bold"/>
                <a:cs typeface="Codec Pro Bold"/>
                <a:sym typeface="Codec Pro Bold"/>
              </a:rPr>
              <a:t>Phase 3</a:t>
            </a:r>
          </a:p>
        </p:txBody>
      </p:sp>
      <p:sp>
        <p:nvSpPr>
          <p:cNvPr name="TextBox 32" id="32"/>
          <p:cNvSpPr txBox="true"/>
          <p:nvPr/>
        </p:nvSpPr>
        <p:spPr>
          <a:xfrm rot="0">
            <a:off x="4570988" y="4207624"/>
            <a:ext cx="2371985" cy="594952"/>
          </a:xfrm>
          <a:prstGeom prst="rect">
            <a:avLst/>
          </a:prstGeom>
        </p:spPr>
        <p:txBody>
          <a:bodyPr anchor="t" rtlCol="false" tIns="0" lIns="0" bIns="0" rIns="0">
            <a:spAutoFit/>
          </a:bodyPr>
          <a:lstStyle/>
          <a:p>
            <a:pPr algn="ctr">
              <a:lnSpc>
                <a:spcPts val="4480"/>
              </a:lnSpc>
            </a:pPr>
            <a:r>
              <a:rPr lang="en-US" sz="3200">
                <a:solidFill>
                  <a:srgbClr val="FFFFFF"/>
                </a:solidFill>
                <a:latin typeface="Codec Pro Bold"/>
                <a:ea typeface="Codec Pro Bold"/>
                <a:cs typeface="Codec Pro Bold"/>
                <a:sym typeface="Codec Pro Bold"/>
              </a:rPr>
              <a:t>Phase 2</a:t>
            </a:r>
          </a:p>
        </p:txBody>
      </p:sp>
      <p:grpSp>
        <p:nvGrpSpPr>
          <p:cNvPr name="Group 33" id="33"/>
          <p:cNvGrpSpPr/>
          <p:nvPr/>
        </p:nvGrpSpPr>
        <p:grpSpPr>
          <a:xfrm rot="0">
            <a:off x="9981375" y="4098882"/>
            <a:ext cx="2371985" cy="905154"/>
            <a:chOff x="0" y="0"/>
            <a:chExt cx="624720" cy="238394"/>
          </a:xfrm>
        </p:grpSpPr>
        <p:sp>
          <p:nvSpPr>
            <p:cNvPr name="Freeform 34" id="34"/>
            <p:cNvSpPr/>
            <p:nvPr/>
          </p:nvSpPr>
          <p:spPr>
            <a:xfrm flipH="false" flipV="false" rot="0">
              <a:off x="0" y="0"/>
              <a:ext cx="624720" cy="238394"/>
            </a:xfrm>
            <a:custGeom>
              <a:avLst/>
              <a:gdLst/>
              <a:ahLst/>
              <a:cxnLst/>
              <a:rect r="r" b="b" t="t" l="l"/>
              <a:pathLst>
                <a:path h="238394" w="624720">
                  <a:moveTo>
                    <a:pt x="119197" y="0"/>
                  </a:moveTo>
                  <a:lnTo>
                    <a:pt x="505523" y="0"/>
                  </a:lnTo>
                  <a:cubicBezTo>
                    <a:pt x="571354" y="0"/>
                    <a:pt x="624720" y="53366"/>
                    <a:pt x="624720" y="119197"/>
                  </a:cubicBezTo>
                  <a:lnTo>
                    <a:pt x="624720" y="119197"/>
                  </a:lnTo>
                  <a:cubicBezTo>
                    <a:pt x="624720" y="185028"/>
                    <a:pt x="571354" y="238394"/>
                    <a:pt x="505523" y="238394"/>
                  </a:cubicBezTo>
                  <a:lnTo>
                    <a:pt x="119197" y="238394"/>
                  </a:lnTo>
                  <a:cubicBezTo>
                    <a:pt x="53366" y="238394"/>
                    <a:pt x="0" y="185028"/>
                    <a:pt x="0" y="119197"/>
                  </a:cubicBezTo>
                  <a:lnTo>
                    <a:pt x="0" y="119197"/>
                  </a:lnTo>
                  <a:cubicBezTo>
                    <a:pt x="0" y="53366"/>
                    <a:pt x="53366" y="0"/>
                    <a:pt x="119197" y="0"/>
                  </a:cubicBezTo>
                  <a:close/>
                </a:path>
              </a:pathLst>
            </a:custGeom>
            <a:solidFill>
              <a:srgbClr val="1C5739"/>
            </a:solidFill>
          </p:spPr>
        </p:sp>
        <p:sp>
          <p:nvSpPr>
            <p:cNvPr name="TextBox 35" id="35"/>
            <p:cNvSpPr txBox="true"/>
            <p:nvPr/>
          </p:nvSpPr>
          <p:spPr>
            <a:xfrm>
              <a:off x="0" y="-19050"/>
              <a:ext cx="624720" cy="257444"/>
            </a:xfrm>
            <a:prstGeom prst="rect">
              <a:avLst/>
            </a:prstGeom>
          </p:spPr>
          <p:txBody>
            <a:bodyPr anchor="ctr" rtlCol="false" tIns="50800" lIns="50800" bIns="50800" rIns="50800"/>
            <a:lstStyle/>
            <a:p>
              <a:pPr algn="ctr">
                <a:lnSpc>
                  <a:spcPts val="2859"/>
                </a:lnSpc>
              </a:pPr>
            </a:p>
          </p:txBody>
        </p:sp>
      </p:grpSp>
      <p:sp>
        <p:nvSpPr>
          <p:cNvPr name="TextBox 36" id="36"/>
          <p:cNvSpPr txBox="true"/>
          <p:nvPr/>
        </p:nvSpPr>
        <p:spPr>
          <a:xfrm rot="0">
            <a:off x="9981042" y="4207624"/>
            <a:ext cx="2371985" cy="594952"/>
          </a:xfrm>
          <a:prstGeom prst="rect">
            <a:avLst/>
          </a:prstGeom>
        </p:spPr>
        <p:txBody>
          <a:bodyPr anchor="t" rtlCol="false" tIns="0" lIns="0" bIns="0" rIns="0">
            <a:spAutoFit/>
          </a:bodyPr>
          <a:lstStyle/>
          <a:p>
            <a:pPr algn="ctr">
              <a:lnSpc>
                <a:spcPts val="4480"/>
              </a:lnSpc>
            </a:pPr>
            <a:r>
              <a:rPr lang="en-US" sz="3200">
                <a:solidFill>
                  <a:srgbClr val="FFFFFF"/>
                </a:solidFill>
                <a:latin typeface="Codec Pro Bold"/>
                <a:ea typeface="Codec Pro Bold"/>
                <a:cs typeface="Codec Pro Bold"/>
                <a:sym typeface="Codec Pro Bold"/>
              </a:rPr>
              <a:t>Phase 4</a:t>
            </a:r>
          </a:p>
        </p:txBody>
      </p:sp>
      <p:grpSp>
        <p:nvGrpSpPr>
          <p:cNvPr name="Group 37" id="37"/>
          <p:cNvGrpSpPr/>
          <p:nvPr/>
        </p:nvGrpSpPr>
        <p:grpSpPr>
          <a:xfrm rot="0">
            <a:off x="12686568" y="4098882"/>
            <a:ext cx="2371985" cy="905154"/>
            <a:chOff x="0" y="0"/>
            <a:chExt cx="624720" cy="238394"/>
          </a:xfrm>
        </p:grpSpPr>
        <p:sp>
          <p:nvSpPr>
            <p:cNvPr name="Freeform 38" id="38"/>
            <p:cNvSpPr/>
            <p:nvPr/>
          </p:nvSpPr>
          <p:spPr>
            <a:xfrm flipH="false" flipV="false" rot="0">
              <a:off x="0" y="0"/>
              <a:ext cx="624720" cy="238394"/>
            </a:xfrm>
            <a:custGeom>
              <a:avLst/>
              <a:gdLst/>
              <a:ahLst/>
              <a:cxnLst/>
              <a:rect r="r" b="b" t="t" l="l"/>
              <a:pathLst>
                <a:path h="238394" w="624720">
                  <a:moveTo>
                    <a:pt x="119197" y="0"/>
                  </a:moveTo>
                  <a:lnTo>
                    <a:pt x="505523" y="0"/>
                  </a:lnTo>
                  <a:cubicBezTo>
                    <a:pt x="571354" y="0"/>
                    <a:pt x="624720" y="53366"/>
                    <a:pt x="624720" y="119197"/>
                  </a:cubicBezTo>
                  <a:lnTo>
                    <a:pt x="624720" y="119197"/>
                  </a:lnTo>
                  <a:cubicBezTo>
                    <a:pt x="624720" y="185028"/>
                    <a:pt x="571354" y="238394"/>
                    <a:pt x="505523" y="238394"/>
                  </a:cubicBezTo>
                  <a:lnTo>
                    <a:pt x="119197" y="238394"/>
                  </a:lnTo>
                  <a:cubicBezTo>
                    <a:pt x="53366" y="238394"/>
                    <a:pt x="0" y="185028"/>
                    <a:pt x="0" y="119197"/>
                  </a:cubicBezTo>
                  <a:lnTo>
                    <a:pt x="0" y="119197"/>
                  </a:lnTo>
                  <a:cubicBezTo>
                    <a:pt x="0" y="53366"/>
                    <a:pt x="53366" y="0"/>
                    <a:pt x="119197" y="0"/>
                  </a:cubicBezTo>
                  <a:close/>
                </a:path>
              </a:pathLst>
            </a:custGeom>
            <a:solidFill>
              <a:srgbClr val="1C5739"/>
            </a:solidFill>
          </p:spPr>
        </p:sp>
        <p:sp>
          <p:nvSpPr>
            <p:cNvPr name="TextBox 39" id="39"/>
            <p:cNvSpPr txBox="true"/>
            <p:nvPr/>
          </p:nvSpPr>
          <p:spPr>
            <a:xfrm>
              <a:off x="0" y="-19050"/>
              <a:ext cx="624720" cy="257444"/>
            </a:xfrm>
            <a:prstGeom prst="rect">
              <a:avLst/>
            </a:prstGeom>
          </p:spPr>
          <p:txBody>
            <a:bodyPr anchor="ctr" rtlCol="false" tIns="50800" lIns="50800" bIns="50800" rIns="50800"/>
            <a:lstStyle/>
            <a:p>
              <a:pPr algn="ctr">
                <a:lnSpc>
                  <a:spcPts val="2859"/>
                </a:lnSpc>
              </a:pPr>
            </a:p>
          </p:txBody>
        </p:sp>
      </p:grpSp>
      <p:sp>
        <p:nvSpPr>
          <p:cNvPr name="TextBox 40" id="40"/>
          <p:cNvSpPr txBox="true"/>
          <p:nvPr/>
        </p:nvSpPr>
        <p:spPr>
          <a:xfrm rot="0">
            <a:off x="12686402" y="4207624"/>
            <a:ext cx="2371985" cy="594952"/>
          </a:xfrm>
          <a:prstGeom prst="rect">
            <a:avLst/>
          </a:prstGeom>
        </p:spPr>
        <p:txBody>
          <a:bodyPr anchor="t" rtlCol="false" tIns="0" lIns="0" bIns="0" rIns="0">
            <a:spAutoFit/>
          </a:bodyPr>
          <a:lstStyle/>
          <a:p>
            <a:pPr algn="ctr">
              <a:lnSpc>
                <a:spcPts val="4480"/>
              </a:lnSpc>
            </a:pPr>
            <a:r>
              <a:rPr lang="en-US" sz="3200">
                <a:solidFill>
                  <a:srgbClr val="FFFFFF"/>
                </a:solidFill>
                <a:latin typeface="Codec Pro Bold"/>
                <a:ea typeface="Codec Pro Bold"/>
                <a:cs typeface="Codec Pro Bold"/>
                <a:sym typeface="Codec Pro Bold"/>
              </a:rPr>
              <a:t>Phase 5</a:t>
            </a:r>
          </a:p>
        </p:txBody>
      </p:sp>
      <p:grpSp>
        <p:nvGrpSpPr>
          <p:cNvPr name="Group 41" id="41"/>
          <p:cNvGrpSpPr/>
          <p:nvPr/>
        </p:nvGrpSpPr>
        <p:grpSpPr>
          <a:xfrm rot="0">
            <a:off x="15391762" y="4098882"/>
            <a:ext cx="2371985" cy="905154"/>
            <a:chOff x="0" y="0"/>
            <a:chExt cx="624720" cy="238394"/>
          </a:xfrm>
        </p:grpSpPr>
        <p:sp>
          <p:nvSpPr>
            <p:cNvPr name="Freeform 42" id="42"/>
            <p:cNvSpPr/>
            <p:nvPr/>
          </p:nvSpPr>
          <p:spPr>
            <a:xfrm flipH="false" flipV="false" rot="0">
              <a:off x="0" y="0"/>
              <a:ext cx="624720" cy="238394"/>
            </a:xfrm>
            <a:custGeom>
              <a:avLst/>
              <a:gdLst/>
              <a:ahLst/>
              <a:cxnLst/>
              <a:rect r="r" b="b" t="t" l="l"/>
              <a:pathLst>
                <a:path h="238394" w="624720">
                  <a:moveTo>
                    <a:pt x="119197" y="0"/>
                  </a:moveTo>
                  <a:lnTo>
                    <a:pt x="505523" y="0"/>
                  </a:lnTo>
                  <a:cubicBezTo>
                    <a:pt x="571354" y="0"/>
                    <a:pt x="624720" y="53366"/>
                    <a:pt x="624720" y="119197"/>
                  </a:cubicBezTo>
                  <a:lnTo>
                    <a:pt x="624720" y="119197"/>
                  </a:lnTo>
                  <a:cubicBezTo>
                    <a:pt x="624720" y="185028"/>
                    <a:pt x="571354" y="238394"/>
                    <a:pt x="505523" y="238394"/>
                  </a:cubicBezTo>
                  <a:lnTo>
                    <a:pt x="119197" y="238394"/>
                  </a:lnTo>
                  <a:cubicBezTo>
                    <a:pt x="53366" y="238394"/>
                    <a:pt x="0" y="185028"/>
                    <a:pt x="0" y="119197"/>
                  </a:cubicBezTo>
                  <a:lnTo>
                    <a:pt x="0" y="119197"/>
                  </a:lnTo>
                  <a:cubicBezTo>
                    <a:pt x="0" y="53366"/>
                    <a:pt x="53366" y="0"/>
                    <a:pt x="119197" y="0"/>
                  </a:cubicBezTo>
                  <a:close/>
                </a:path>
              </a:pathLst>
            </a:custGeom>
            <a:solidFill>
              <a:srgbClr val="1C5739"/>
            </a:solidFill>
          </p:spPr>
        </p:sp>
        <p:sp>
          <p:nvSpPr>
            <p:cNvPr name="TextBox 43" id="43"/>
            <p:cNvSpPr txBox="true"/>
            <p:nvPr/>
          </p:nvSpPr>
          <p:spPr>
            <a:xfrm>
              <a:off x="0" y="-19050"/>
              <a:ext cx="624720" cy="257444"/>
            </a:xfrm>
            <a:prstGeom prst="rect">
              <a:avLst/>
            </a:prstGeom>
          </p:spPr>
          <p:txBody>
            <a:bodyPr anchor="ctr" rtlCol="false" tIns="50800" lIns="50800" bIns="50800" rIns="50800"/>
            <a:lstStyle/>
            <a:p>
              <a:pPr algn="ctr">
                <a:lnSpc>
                  <a:spcPts val="2859"/>
                </a:lnSpc>
              </a:pPr>
            </a:p>
          </p:txBody>
        </p:sp>
      </p:grpSp>
      <p:sp>
        <p:nvSpPr>
          <p:cNvPr name="TextBox 44" id="44"/>
          <p:cNvSpPr txBox="true"/>
          <p:nvPr/>
        </p:nvSpPr>
        <p:spPr>
          <a:xfrm rot="0">
            <a:off x="15391762" y="4207624"/>
            <a:ext cx="2371985" cy="594952"/>
          </a:xfrm>
          <a:prstGeom prst="rect">
            <a:avLst/>
          </a:prstGeom>
        </p:spPr>
        <p:txBody>
          <a:bodyPr anchor="t" rtlCol="false" tIns="0" lIns="0" bIns="0" rIns="0">
            <a:spAutoFit/>
          </a:bodyPr>
          <a:lstStyle/>
          <a:p>
            <a:pPr algn="ctr">
              <a:lnSpc>
                <a:spcPts val="4480"/>
              </a:lnSpc>
            </a:pPr>
            <a:r>
              <a:rPr lang="en-US" sz="3200">
                <a:solidFill>
                  <a:srgbClr val="FFFFFF"/>
                </a:solidFill>
                <a:latin typeface="Codec Pro Bold"/>
                <a:ea typeface="Codec Pro Bold"/>
                <a:cs typeface="Codec Pro Bold"/>
                <a:sym typeface="Codec Pro Bold"/>
              </a:rPr>
              <a:t>Phase 6</a:t>
            </a:r>
          </a:p>
        </p:txBody>
      </p:sp>
      <p:sp>
        <p:nvSpPr>
          <p:cNvPr name="TextBox 45" id="45"/>
          <p:cNvSpPr txBox="true"/>
          <p:nvPr/>
        </p:nvSpPr>
        <p:spPr>
          <a:xfrm rot="0">
            <a:off x="4570988" y="5204329"/>
            <a:ext cx="2371985" cy="2016124"/>
          </a:xfrm>
          <a:prstGeom prst="rect">
            <a:avLst/>
          </a:prstGeom>
        </p:spPr>
        <p:txBody>
          <a:bodyPr anchor="t" rtlCol="false" tIns="0" lIns="0" bIns="0" rIns="0">
            <a:spAutoFit/>
          </a:bodyPr>
          <a:lstStyle/>
          <a:p>
            <a:pPr algn="l" marL="431802" indent="-215901" lvl="1">
              <a:lnSpc>
                <a:spcPts val="4000"/>
              </a:lnSpc>
              <a:buFont typeface="Arial"/>
              <a:buChar char="•"/>
            </a:pPr>
            <a:r>
              <a:rPr lang="en-US" sz="2000">
                <a:solidFill>
                  <a:srgbClr val="545454"/>
                </a:solidFill>
                <a:latin typeface="Codec Pro Bold"/>
                <a:ea typeface="Codec Pro Bold"/>
                <a:cs typeface="Codec Pro Bold"/>
                <a:sym typeface="Codec Pro Bold"/>
              </a:rPr>
              <a:t>Building Crops Database </a:t>
            </a:r>
          </a:p>
          <a:p>
            <a:pPr algn="l" marL="431802" indent="-215901" lvl="1">
              <a:lnSpc>
                <a:spcPts val="4000"/>
              </a:lnSpc>
              <a:buFont typeface="Arial"/>
              <a:buChar char="•"/>
            </a:pPr>
            <a:r>
              <a:rPr lang="en-US" sz="2000">
                <a:solidFill>
                  <a:srgbClr val="545454"/>
                </a:solidFill>
                <a:latin typeface="Codec Pro Bold"/>
                <a:ea typeface="Codec Pro Bold"/>
                <a:cs typeface="Codec Pro Bold"/>
                <a:sym typeface="Codec Pro Bold"/>
              </a:rPr>
              <a:t>Weather API Integration</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2129401" y="847725"/>
            <a:ext cx="11045071" cy="972820"/>
          </a:xfrm>
          <a:prstGeom prst="rect">
            <a:avLst/>
          </a:prstGeom>
        </p:spPr>
        <p:txBody>
          <a:bodyPr anchor="t" rtlCol="false" tIns="0" lIns="0" bIns="0" rIns="0">
            <a:spAutoFit/>
          </a:bodyPr>
          <a:lstStyle/>
          <a:p>
            <a:pPr algn="l">
              <a:lnSpc>
                <a:spcPts val="7279"/>
              </a:lnSpc>
            </a:pPr>
            <a:r>
              <a:rPr lang="en-US" sz="5199">
                <a:solidFill>
                  <a:srgbClr val="545454"/>
                </a:solidFill>
                <a:latin typeface="Codec Pro Bold"/>
                <a:ea typeface="Codec Pro Bold"/>
                <a:cs typeface="Codec Pro Bold"/>
                <a:sym typeface="Codec Pro Bold"/>
              </a:rPr>
              <a:t>PROJECT TIMELINE - GANTT CHART</a:t>
            </a:r>
          </a:p>
        </p:txBody>
      </p:sp>
      <p:sp>
        <p:nvSpPr>
          <p:cNvPr name="Freeform 9" id="9"/>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10" id="10"/>
          <p:cNvSpPr/>
          <p:nvPr/>
        </p:nvSpPr>
        <p:spPr>
          <a:xfrm flipH="false" flipV="false" rot="0">
            <a:off x="1953387" y="2313075"/>
            <a:ext cx="15570442" cy="6251768"/>
          </a:xfrm>
          <a:custGeom>
            <a:avLst/>
            <a:gdLst/>
            <a:ahLst/>
            <a:cxnLst/>
            <a:rect r="r" b="b" t="t" l="l"/>
            <a:pathLst>
              <a:path h="6251768" w="15570442">
                <a:moveTo>
                  <a:pt x="0" y="0"/>
                </a:moveTo>
                <a:lnTo>
                  <a:pt x="15570442" y="0"/>
                </a:lnTo>
                <a:lnTo>
                  <a:pt x="15570442" y="6251769"/>
                </a:lnTo>
                <a:lnTo>
                  <a:pt x="0" y="6251769"/>
                </a:lnTo>
                <a:lnTo>
                  <a:pt x="0" y="0"/>
                </a:lnTo>
                <a:close/>
              </a:path>
            </a:pathLst>
          </a:custGeom>
          <a:blipFill>
            <a:blip r:embed="rId3"/>
            <a:stretch>
              <a:fillRect l="0" t="0" r="0" b="0"/>
            </a:stretch>
          </a:blipFill>
        </p:spPr>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9" id="9"/>
          <p:cNvSpPr txBox="true"/>
          <p:nvPr/>
        </p:nvSpPr>
        <p:spPr>
          <a:xfrm rot="0">
            <a:off x="2129401" y="847725"/>
            <a:ext cx="3538176" cy="979602"/>
          </a:xfrm>
          <a:prstGeom prst="rect">
            <a:avLst/>
          </a:prstGeom>
        </p:spPr>
        <p:txBody>
          <a:bodyPr anchor="t" rtlCol="false" tIns="0" lIns="0" bIns="0" rIns="0">
            <a:spAutoFit/>
          </a:bodyPr>
          <a:lstStyle/>
          <a:p>
            <a:pPr algn="l">
              <a:lnSpc>
                <a:spcPts val="7279"/>
              </a:lnSpc>
            </a:pPr>
            <a:r>
              <a:rPr lang="en-US" sz="5199">
                <a:solidFill>
                  <a:srgbClr val="545454"/>
                </a:solidFill>
                <a:latin typeface="Codec Pro Bold"/>
                <a:ea typeface="Codec Pro Bold"/>
                <a:cs typeface="Codec Pro Bold"/>
                <a:sym typeface="Codec Pro Bold"/>
              </a:rPr>
              <a:t>References</a:t>
            </a:r>
          </a:p>
        </p:txBody>
      </p:sp>
      <p:sp>
        <p:nvSpPr>
          <p:cNvPr name="TextBox 10" id="10"/>
          <p:cNvSpPr txBox="true"/>
          <p:nvPr/>
        </p:nvSpPr>
        <p:spPr>
          <a:xfrm rot="0">
            <a:off x="12528029" y="9389274"/>
            <a:ext cx="5099489" cy="443821"/>
          </a:xfrm>
          <a:prstGeom prst="rect">
            <a:avLst/>
          </a:prstGeom>
        </p:spPr>
        <p:txBody>
          <a:bodyPr anchor="t" rtlCol="false" tIns="0" lIns="0" bIns="0" rIns="0">
            <a:spAutoFit/>
          </a:bodyPr>
          <a:lstStyle/>
          <a:p>
            <a:pPr algn="r">
              <a:lnSpc>
                <a:spcPts val="3360"/>
              </a:lnSpc>
            </a:pPr>
            <a:r>
              <a:rPr lang="en-US" sz="2400">
                <a:solidFill>
                  <a:srgbClr val="545454"/>
                </a:solidFill>
                <a:latin typeface="Codec Pro Bold"/>
                <a:ea typeface="Codec Pro Bold"/>
                <a:cs typeface="Codec Pro Bold"/>
                <a:sym typeface="Codec Pro Bold"/>
              </a:rPr>
              <a:t>Jagoda H S | IT21174926 | 24-25J-193</a:t>
            </a:r>
          </a:p>
        </p:txBody>
      </p:sp>
      <p:grpSp>
        <p:nvGrpSpPr>
          <p:cNvPr name="Group 11" id="11"/>
          <p:cNvGrpSpPr/>
          <p:nvPr/>
        </p:nvGrpSpPr>
        <p:grpSpPr>
          <a:xfrm rot="0">
            <a:off x="1897829" y="2684145"/>
            <a:ext cx="15729689" cy="4918710"/>
            <a:chOff x="0" y="0"/>
            <a:chExt cx="20972918" cy="6558280"/>
          </a:xfrm>
        </p:grpSpPr>
        <p:sp>
          <p:nvSpPr>
            <p:cNvPr name="TextBox 12" id="12"/>
            <p:cNvSpPr txBox="true"/>
            <p:nvPr/>
          </p:nvSpPr>
          <p:spPr>
            <a:xfrm rot="0">
              <a:off x="799720" y="-66675"/>
              <a:ext cx="20173199" cy="1702435"/>
            </a:xfrm>
            <a:prstGeom prst="rect">
              <a:avLst/>
            </a:prstGeom>
          </p:spPr>
          <p:txBody>
            <a:bodyPr anchor="t" rtlCol="false" tIns="0" lIns="0" bIns="0" rIns="0">
              <a:spAutoFit/>
            </a:bodyPr>
            <a:lstStyle/>
            <a:p>
              <a:pPr algn="l">
                <a:lnSpc>
                  <a:spcPts val="3450"/>
                </a:lnSpc>
              </a:pPr>
              <a:r>
                <a:rPr lang="en-US" sz="2300">
                  <a:solidFill>
                    <a:srgbClr val="545454"/>
                  </a:solidFill>
                  <a:latin typeface="Canva Sans"/>
                  <a:ea typeface="Canva Sans"/>
                  <a:cs typeface="Canva Sans"/>
                  <a:sym typeface="Canva Sans"/>
                </a:rPr>
                <a:t>K. Y. Maksimovich, V. K. Kalichkin, D. S. Fedorov, and V. V. Aleschenko, "Application of machine learning methods for crop rotation selection in organic farming system," in E3S Web Conf., vol. 486, p. 01028, 2024. DOI: 10.1051/e3sconf/202448601028.</a:t>
              </a:r>
            </a:p>
          </p:txBody>
        </p:sp>
        <p:sp>
          <p:nvSpPr>
            <p:cNvPr name="TextBox 13" id="13"/>
            <p:cNvSpPr txBox="true"/>
            <p:nvPr/>
          </p:nvSpPr>
          <p:spPr>
            <a:xfrm rot="0">
              <a:off x="799720" y="2102485"/>
              <a:ext cx="20173199" cy="2286635"/>
            </a:xfrm>
            <a:prstGeom prst="rect">
              <a:avLst/>
            </a:prstGeom>
          </p:spPr>
          <p:txBody>
            <a:bodyPr anchor="t" rtlCol="false" tIns="0" lIns="0" bIns="0" rIns="0">
              <a:spAutoFit/>
            </a:bodyPr>
            <a:lstStyle/>
            <a:p>
              <a:pPr algn="l">
                <a:lnSpc>
                  <a:spcPts val="3450"/>
                </a:lnSpc>
              </a:pPr>
              <a:r>
                <a:rPr lang="en-US" sz="2300">
                  <a:solidFill>
                    <a:srgbClr val="545454"/>
                  </a:solidFill>
                  <a:latin typeface="Canva Sans"/>
                  <a:ea typeface="Canva Sans"/>
                  <a:cs typeface="Canva Sans"/>
                  <a:sym typeface="Canva Sans"/>
                </a:rPr>
                <a:t>K. P. S. M. Nandasiri, S. Jayasinghe, K. Banujan, E. M. U. W. J. B. Ekanayake, B. T. G. S. Kumara, and P. Senthan, "A machine learning influenced recommendation system for predicting the rainfall and price for crops in Badulla District," in Proc. Int. Conf. Adv. Technol. Comput. (ICATC-2022), Faculty of Computing and Technology, Univ. of Kelaniya, Sri Lanka, Dec. 2022.</a:t>
              </a:r>
            </a:p>
          </p:txBody>
        </p:sp>
        <p:sp>
          <p:nvSpPr>
            <p:cNvPr name="TextBox 14" id="14"/>
            <p:cNvSpPr txBox="true"/>
            <p:nvPr/>
          </p:nvSpPr>
          <p:spPr>
            <a:xfrm rot="0">
              <a:off x="799720" y="4855845"/>
              <a:ext cx="20173199" cy="1702435"/>
            </a:xfrm>
            <a:prstGeom prst="rect">
              <a:avLst/>
            </a:prstGeom>
          </p:spPr>
          <p:txBody>
            <a:bodyPr anchor="t" rtlCol="false" tIns="0" lIns="0" bIns="0" rIns="0">
              <a:spAutoFit/>
            </a:bodyPr>
            <a:lstStyle/>
            <a:p>
              <a:pPr algn="l">
                <a:lnSpc>
                  <a:spcPts val="3450"/>
                </a:lnSpc>
              </a:pPr>
              <a:r>
                <a:rPr lang="en-US" sz="2300">
                  <a:solidFill>
                    <a:srgbClr val="545454"/>
                  </a:solidFill>
                  <a:latin typeface="Canva Sans"/>
                  <a:ea typeface="Canva Sans"/>
                  <a:cs typeface="Canva Sans"/>
                  <a:sym typeface="Canva Sans"/>
                </a:rPr>
                <a:t>T. H. Ruchirawya, W. J. M. Nanayakkara, D. M. A. C. Dimantha, P. M. G. Pabasara, P. Bandara, and T. Weerasooriya, "Crop Recommendation System," International Journal of Computer Applications, vol. 175, no. 22, Oct. 2020.</a:t>
              </a:r>
            </a:p>
          </p:txBody>
        </p:sp>
        <p:sp>
          <p:nvSpPr>
            <p:cNvPr name="TextBox 15" id="15"/>
            <p:cNvSpPr txBox="true"/>
            <p:nvPr/>
          </p:nvSpPr>
          <p:spPr>
            <a:xfrm rot="0">
              <a:off x="0" y="-66675"/>
              <a:ext cx="490957" cy="534035"/>
            </a:xfrm>
            <a:prstGeom prst="rect">
              <a:avLst/>
            </a:prstGeom>
          </p:spPr>
          <p:txBody>
            <a:bodyPr anchor="t" rtlCol="false" tIns="0" lIns="0" bIns="0" rIns="0">
              <a:spAutoFit/>
            </a:bodyPr>
            <a:lstStyle/>
            <a:p>
              <a:pPr algn="l">
                <a:lnSpc>
                  <a:spcPts val="3450"/>
                </a:lnSpc>
              </a:pPr>
              <a:r>
                <a:rPr lang="en-US" sz="2300">
                  <a:solidFill>
                    <a:srgbClr val="545454"/>
                  </a:solidFill>
                  <a:latin typeface="Canva Sans Bold"/>
                  <a:ea typeface="Canva Sans Bold"/>
                  <a:cs typeface="Canva Sans Bold"/>
                  <a:sym typeface="Canva Sans Bold"/>
                </a:rPr>
                <a:t>[1]</a:t>
              </a:r>
            </a:p>
          </p:txBody>
        </p:sp>
        <p:sp>
          <p:nvSpPr>
            <p:cNvPr name="TextBox 16" id="16"/>
            <p:cNvSpPr txBox="true"/>
            <p:nvPr/>
          </p:nvSpPr>
          <p:spPr>
            <a:xfrm rot="0">
              <a:off x="0" y="2102485"/>
              <a:ext cx="617525" cy="534035"/>
            </a:xfrm>
            <a:prstGeom prst="rect">
              <a:avLst/>
            </a:prstGeom>
          </p:spPr>
          <p:txBody>
            <a:bodyPr anchor="t" rtlCol="false" tIns="0" lIns="0" bIns="0" rIns="0">
              <a:spAutoFit/>
            </a:bodyPr>
            <a:lstStyle/>
            <a:p>
              <a:pPr algn="l">
                <a:lnSpc>
                  <a:spcPts val="3450"/>
                </a:lnSpc>
              </a:pPr>
              <a:r>
                <a:rPr lang="en-US" sz="2300">
                  <a:solidFill>
                    <a:srgbClr val="545454"/>
                  </a:solidFill>
                  <a:latin typeface="Canva Sans Bold"/>
                  <a:ea typeface="Canva Sans Bold"/>
                  <a:cs typeface="Canva Sans Bold"/>
                  <a:sym typeface="Canva Sans Bold"/>
                </a:rPr>
                <a:t>[2]</a:t>
              </a:r>
            </a:p>
          </p:txBody>
        </p:sp>
        <p:sp>
          <p:nvSpPr>
            <p:cNvPr name="TextBox 17" id="17"/>
            <p:cNvSpPr txBox="true"/>
            <p:nvPr/>
          </p:nvSpPr>
          <p:spPr>
            <a:xfrm rot="0">
              <a:off x="0" y="4855845"/>
              <a:ext cx="617525" cy="534035"/>
            </a:xfrm>
            <a:prstGeom prst="rect">
              <a:avLst/>
            </a:prstGeom>
          </p:spPr>
          <p:txBody>
            <a:bodyPr anchor="t" rtlCol="false" tIns="0" lIns="0" bIns="0" rIns="0">
              <a:spAutoFit/>
            </a:bodyPr>
            <a:lstStyle/>
            <a:p>
              <a:pPr algn="l">
                <a:lnSpc>
                  <a:spcPts val="3450"/>
                </a:lnSpc>
              </a:pPr>
              <a:r>
                <a:rPr lang="en-US" sz="2300">
                  <a:solidFill>
                    <a:srgbClr val="545454"/>
                  </a:solidFill>
                  <a:latin typeface="Canva Sans Bold"/>
                  <a:ea typeface="Canva Sans Bold"/>
                  <a:cs typeface="Canva Sans Bold"/>
                  <a:sym typeface="Canva Sans Bold"/>
                </a:rPr>
                <a:t>[3]</a:t>
              </a:r>
            </a:p>
          </p:txBody>
        </p:sp>
      </p:gr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2129401" y="2520315"/>
            <a:ext cx="5246370" cy="524637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a:ln w="38100" cap="sq">
              <a:solidFill>
                <a:srgbClr val="1C5739"/>
              </a:solidFill>
              <a:prstDash val="solid"/>
              <a:miter/>
            </a:ln>
          </p:spPr>
        </p:sp>
      </p:grpSp>
      <p:sp>
        <p:nvSpPr>
          <p:cNvPr name="TextBox 10" id="10"/>
          <p:cNvSpPr txBox="true"/>
          <p:nvPr/>
        </p:nvSpPr>
        <p:spPr>
          <a:xfrm rot="0">
            <a:off x="2129401" y="847725"/>
            <a:ext cx="4905375" cy="979602"/>
          </a:xfrm>
          <a:prstGeom prst="rect">
            <a:avLst/>
          </a:prstGeom>
        </p:spPr>
        <p:txBody>
          <a:bodyPr anchor="t" rtlCol="false" tIns="0" lIns="0" bIns="0" rIns="0">
            <a:spAutoFit/>
          </a:bodyPr>
          <a:lstStyle/>
          <a:p>
            <a:pPr algn="l">
              <a:lnSpc>
                <a:spcPts val="7279"/>
              </a:lnSpc>
            </a:pPr>
            <a:r>
              <a:rPr lang="en-US" sz="5199">
                <a:solidFill>
                  <a:srgbClr val="545454"/>
                </a:solidFill>
                <a:latin typeface="Codec Pro Bold"/>
                <a:ea typeface="Codec Pro Bold"/>
                <a:cs typeface="Codec Pro Bold"/>
                <a:sym typeface="Codec Pro Bold"/>
              </a:rPr>
              <a:t>Component 04 </a:t>
            </a:r>
          </a:p>
        </p:txBody>
      </p:sp>
      <p:sp>
        <p:nvSpPr>
          <p:cNvPr name="TextBox 11" id="11"/>
          <p:cNvSpPr txBox="true"/>
          <p:nvPr/>
        </p:nvSpPr>
        <p:spPr>
          <a:xfrm rot="0">
            <a:off x="8993998" y="3246968"/>
            <a:ext cx="5541722" cy="821668"/>
          </a:xfrm>
          <a:prstGeom prst="rect">
            <a:avLst/>
          </a:prstGeom>
        </p:spPr>
        <p:txBody>
          <a:bodyPr anchor="t" rtlCol="false" tIns="0" lIns="0" bIns="0" rIns="0">
            <a:spAutoFit/>
          </a:bodyPr>
          <a:lstStyle/>
          <a:p>
            <a:pPr algn="l">
              <a:lnSpc>
                <a:spcPts val="6160"/>
              </a:lnSpc>
            </a:pPr>
            <a:r>
              <a:rPr lang="en-US" sz="4400">
                <a:solidFill>
                  <a:srgbClr val="545454"/>
                </a:solidFill>
                <a:latin typeface="Codec Pro Bold"/>
                <a:ea typeface="Codec Pro Bold"/>
                <a:cs typeface="Codec Pro Bold"/>
                <a:sym typeface="Codec Pro Bold"/>
              </a:rPr>
              <a:t>Dissanayake D M A P</a:t>
            </a:r>
          </a:p>
        </p:txBody>
      </p:sp>
      <p:sp>
        <p:nvSpPr>
          <p:cNvPr name="TextBox 12" id="12"/>
          <p:cNvSpPr txBox="true"/>
          <p:nvPr/>
        </p:nvSpPr>
        <p:spPr>
          <a:xfrm rot="0">
            <a:off x="8993998" y="5186673"/>
            <a:ext cx="7269361" cy="821690"/>
          </a:xfrm>
          <a:prstGeom prst="rect">
            <a:avLst/>
          </a:prstGeom>
        </p:spPr>
        <p:txBody>
          <a:bodyPr anchor="t" rtlCol="false" tIns="0" lIns="0" bIns="0" rIns="0">
            <a:spAutoFit/>
          </a:bodyPr>
          <a:lstStyle/>
          <a:p>
            <a:pPr algn="l">
              <a:lnSpc>
                <a:spcPts val="6160"/>
              </a:lnSpc>
            </a:pPr>
            <a:r>
              <a:rPr lang="en-US" sz="4400">
                <a:solidFill>
                  <a:srgbClr val="545454"/>
                </a:solidFill>
                <a:latin typeface="Codec Pro Bold"/>
                <a:ea typeface="Codec Pro Bold"/>
                <a:cs typeface="Codec Pro Bold"/>
                <a:sym typeface="Codec Pro Bold"/>
              </a:rPr>
              <a:t>Personalized Agri Assistant</a:t>
            </a:r>
          </a:p>
        </p:txBody>
      </p:sp>
      <p:sp>
        <p:nvSpPr>
          <p:cNvPr name="TextBox 13" id="13"/>
          <p:cNvSpPr txBox="true"/>
          <p:nvPr/>
        </p:nvSpPr>
        <p:spPr>
          <a:xfrm rot="0">
            <a:off x="8993998" y="4048030"/>
            <a:ext cx="2771605" cy="821668"/>
          </a:xfrm>
          <a:prstGeom prst="rect">
            <a:avLst/>
          </a:prstGeom>
        </p:spPr>
        <p:txBody>
          <a:bodyPr anchor="t" rtlCol="false" tIns="0" lIns="0" bIns="0" rIns="0">
            <a:spAutoFit/>
          </a:bodyPr>
          <a:lstStyle/>
          <a:p>
            <a:pPr algn="l">
              <a:lnSpc>
                <a:spcPts val="6160"/>
              </a:lnSpc>
            </a:pPr>
            <a:r>
              <a:rPr lang="en-US" sz="4400">
                <a:solidFill>
                  <a:srgbClr val="545454"/>
                </a:solidFill>
                <a:latin typeface="Codec Pro Bold"/>
                <a:ea typeface="Codec Pro Bold"/>
                <a:cs typeface="Codec Pro Bold"/>
                <a:sym typeface="Codec Pro Bold"/>
              </a:rPr>
              <a:t>IT21158490</a:t>
            </a:r>
          </a:p>
        </p:txBody>
      </p:sp>
      <p:sp>
        <p:nvSpPr>
          <p:cNvPr name="TextBox 14" id="14"/>
          <p:cNvSpPr txBox="true"/>
          <p:nvPr/>
        </p:nvSpPr>
        <p:spPr>
          <a:xfrm rot="0">
            <a:off x="11159873" y="9389274"/>
            <a:ext cx="6467645" cy="443821"/>
          </a:xfrm>
          <a:prstGeom prst="rect">
            <a:avLst/>
          </a:prstGeom>
        </p:spPr>
        <p:txBody>
          <a:bodyPr anchor="t" rtlCol="false" tIns="0" lIns="0" bIns="0" rIns="0">
            <a:spAutoFit/>
          </a:bodyPr>
          <a:lstStyle/>
          <a:p>
            <a:pPr algn="r">
              <a:lnSpc>
                <a:spcPts val="3360"/>
              </a:lnSpc>
            </a:pPr>
            <a:r>
              <a:rPr lang="en-US" sz="2400">
                <a:solidFill>
                  <a:srgbClr val="545454"/>
                </a:solidFill>
                <a:latin typeface="Codec Pro Bold"/>
                <a:ea typeface="Codec Pro Bold"/>
                <a:cs typeface="Codec Pro Bold"/>
                <a:sym typeface="Codec Pro Bold"/>
              </a:rPr>
              <a:t>Dissanayake D M A P | IT21172632 | 24-25J-193</a:t>
            </a:r>
          </a:p>
        </p:txBody>
      </p:sp>
      <p:sp>
        <p:nvSpPr>
          <p:cNvPr name="Freeform 15" id="15"/>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3"/>
            <a:stretch>
              <a:fillRect l="0" t="0" r="0" b="0"/>
            </a:stretch>
          </a:blipFill>
        </p:spPr>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9" id="9"/>
          <p:cNvSpPr txBox="true"/>
          <p:nvPr/>
        </p:nvSpPr>
        <p:spPr>
          <a:xfrm rot="0">
            <a:off x="2129401" y="847725"/>
            <a:ext cx="3931189" cy="979602"/>
          </a:xfrm>
          <a:prstGeom prst="rect">
            <a:avLst/>
          </a:prstGeom>
        </p:spPr>
        <p:txBody>
          <a:bodyPr anchor="t" rtlCol="false" tIns="0" lIns="0" bIns="0" rIns="0">
            <a:spAutoFit/>
          </a:bodyPr>
          <a:lstStyle/>
          <a:p>
            <a:pPr algn="l">
              <a:lnSpc>
                <a:spcPts val="7279"/>
              </a:lnSpc>
            </a:pPr>
            <a:r>
              <a:rPr lang="en-US" sz="5199">
                <a:solidFill>
                  <a:srgbClr val="545454"/>
                </a:solidFill>
                <a:latin typeface="Codec Pro Bold"/>
                <a:ea typeface="Codec Pro Bold"/>
                <a:cs typeface="Codec Pro Bold"/>
                <a:sym typeface="Codec Pro Bold"/>
              </a:rPr>
              <a:t>Introduction</a:t>
            </a:r>
          </a:p>
        </p:txBody>
      </p:sp>
      <p:sp>
        <p:nvSpPr>
          <p:cNvPr name="TextBox 10" id="10"/>
          <p:cNvSpPr txBox="true"/>
          <p:nvPr/>
        </p:nvSpPr>
        <p:spPr>
          <a:xfrm rot="0">
            <a:off x="2650512" y="3384043"/>
            <a:ext cx="14608788" cy="3404614"/>
          </a:xfrm>
          <a:prstGeom prst="rect">
            <a:avLst/>
          </a:prstGeom>
        </p:spPr>
        <p:txBody>
          <a:bodyPr anchor="t" rtlCol="false" tIns="0" lIns="0" bIns="0" rIns="0">
            <a:spAutoFit/>
          </a:bodyPr>
          <a:lstStyle/>
          <a:p>
            <a:pPr algn="just">
              <a:lnSpc>
                <a:spcPts val="4480"/>
              </a:lnSpc>
            </a:pPr>
            <a:r>
              <a:rPr lang="en-US" sz="3200">
                <a:solidFill>
                  <a:srgbClr val="545454"/>
                </a:solidFill>
                <a:latin typeface="Codec Pro Bold"/>
                <a:ea typeface="Codec Pro Bold"/>
                <a:cs typeface="Codec Pro Bold"/>
                <a:sym typeface="Codec Pro Bold"/>
              </a:rPr>
              <a:t>Agri Assistant is a pivotal component designed to empower farmers with real-time, personalized agricultural advice. It combines a roadmap for optimized crop growth, deep learning-based image processing to monitor plant health, and an interactive chat feature for instant agricultural support. This system aims to enhance decision-making, improve crop yield, and promote sustainable farming practices</a:t>
            </a:r>
          </a:p>
        </p:txBody>
      </p:sp>
      <p:sp>
        <p:nvSpPr>
          <p:cNvPr name="TextBox 11" id="11"/>
          <p:cNvSpPr txBox="true"/>
          <p:nvPr/>
        </p:nvSpPr>
        <p:spPr>
          <a:xfrm rot="0">
            <a:off x="11159873" y="9389274"/>
            <a:ext cx="6467645" cy="443821"/>
          </a:xfrm>
          <a:prstGeom prst="rect">
            <a:avLst/>
          </a:prstGeom>
        </p:spPr>
        <p:txBody>
          <a:bodyPr anchor="t" rtlCol="false" tIns="0" lIns="0" bIns="0" rIns="0">
            <a:spAutoFit/>
          </a:bodyPr>
          <a:lstStyle/>
          <a:p>
            <a:pPr algn="r">
              <a:lnSpc>
                <a:spcPts val="3360"/>
              </a:lnSpc>
            </a:pPr>
            <a:r>
              <a:rPr lang="en-US" sz="2400">
                <a:solidFill>
                  <a:srgbClr val="545454"/>
                </a:solidFill>
                <a:latin typeface="Codec Pro Bold"/>
                <a:ea typeface="Codec Pro Bold"/>
                <a:cs typeface="Codec Pro Bold"/>
                <a:sym typeface="Codec Pro Bold"/>
              </a:rPr>
              <a:t>Dissanayake D M A P | IT21172632 | 24-25J-193</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9" id="9"/>
          <p:cNvSpPr txBox="true"/>
          <p:nvPr/>
        </p:nvSpPr>
        <p:spPr>
          <a:xfrm rot="0">
            <a:off x="2129401" y="847725"/>
            <a:ext cx="2642443" cy="979602"/>
          </a:xfrm>
          <a:prstGeom prst="rect">
            <a:avLst/>
          </a:prstGeom>
        </p:spPr>
        <p:txBody>
          <a:bodyPr anchor="t" rtlCol="false" tIns="0" lIns="0" bIns="0" rIns="0">
            <a:spAutoFit/>
          </a:bodyPr>
          <a:lstStyle/>
          <a:p>
            <a:pPr algn="l">
              <a:lnSpc>
                <a:spcPts val="7279"/>
              </a:lnSpc>
            </a:pPr>
            <a:r>
              <a:rPr lang="en-US" sz="5199">
                <a:solidFill>
                  <a:srgbClr val="545454"/>
                </a:solidFill>
                <a:latin typeface="Codec Pro Bold"/>
                <a:ea typeface="Codec Pro Bold"/>
                <a:cs typeface="Codec Pro Bold"/>
                <a:sym typeface="Codec Pro Bold"/>
              </a:rPr>
              <a:t>Problem</a:t>
            </a:r>
          </a:p>
        </p:txBody>
      </p:sp>
      <p:sp>
        <p:nvSpPr>
          <p:cNvPr name="TextBox 10" id="10"/>
          <p:cNvSpPr txBox="true"/>
          <p:nvPr/>
        </p:nvSpPr>
        <p:spPr>
          <a:xfrm rot="0">
            <a:off x="11159873" y="9389274"/>
            <a:ext cx="6467645" cy="443821"/>
          </a:xfrm>
          <a:prstGeom prst="rect">
            <a:avLst/>
          </a:prstGeom>
        </p:spPr>
        <p:txBody>
          <a:bodyPr anchor="t" rtlCol="false" tIns="0" lIns="0" bIns="0" rIns="0">
            <a:spAutoFit/>
          </a:bodyPr>
          <a:lstStyle/>
          <a:p>
            <a:pPr algn="r">
              <a:lnSpc>
                <a:spcPts val="3360"/>
              </a:lnSpc>
            </a:pPr>
            <a:r>
              <a:rPr lang="en-US" sz="2400">
                <a:solidFill>
                  <a:srgbClr val="545454"/>
                </a:solidFill>
                <a:latin typeface="Codec Pro Bold"/>
                <a:ea typeface="Codec Pro Bold"/>
                <a:cs typeface="Codec Pro Bold"/>
                <a:sym typeface="Codec Pro Bold"/>
              </a:rPr>
              <a:t>Dissanayake D M A P | IT21172632 | 24-25J-193</a:t>
            </a:r>
          </a:p>
        </p:txBody>
      </p:sp>
      <p:sp>
        <p:nvSpPr>
          <p:cNvPr name="TextBox 11" id="11"/>
          <p:cNvSpPr txBox="true"/>
          <p:nvPr/>
        </p:nvSpPr>
        <p:spPr>
          <a:xfrm rot="0">
            <a:off x="2129401" y="3384043"/>
            <a:ext cx="15322903" cy="2842681"/>
          </a:xfrm>
          <a:prstGeom prst="rect">
            <a:avLst/>
          </a:prstGeom>
        </p:spPr>
        <p:txBody>
          <a:bodyPr anchor="t" rtlCol="false" tIns="0" lIns="0" bIns="0" rIns="0">
            <a:spAutoFit/>
          </a:bodyPr>
          <a:lstStyle/>
          <a:p>
            <a:pPr algn="just">
              <a:lnSpc>
                <a:spcPts val="4480"/>
              </a:lnSpc>
            </a:pPr>
            <a:r>
              <a:rPr lang="en-US" sz="3200">
                <a:solidFill>
                  <a:srgbClr val="545454"/>
                </a:solidFill>
                <a:latin typeface="Codec Pro Bold"/>
                <a:ea typeface="Codec Pro Bold"/>
                <a:cs typeface="Codec Pro Bold"/>
                <a:sym typeface="Codec Pro Bold"/>
              </a:rPr>
              <a:t>Farmers often struggle with managing crop health and making timely decisions due to a lack of tailored guidance and real-time support. Traditional methods for diagnosing plant issues are often inadequate, leading to reduced crop yields and increased vulnerability to environmental and pest-related challenges.</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9" id="9"/>
          <p:cNvSpPr txBox="true"/>
          <p:nvPr/>
        </p:nvSpPr>
        <p:spPr>
          <a:xfrm rot="0">
            <a:off x="2129401" y="847725"/>
            <a:ext cx="4451662" cy="979602"/>
          </a:xfrm>
          <a:prstGeom prst="rect">
            <a:avLst/>
          </a:prstGeom>
        </p:spPr>
        <p:txBody>
          <a:bodyPr anchor="t" rtlCol="false" tIns="0" lIns="0" bIns="0" rIns="0">
            <a:spAutoFit/>
          </a:bodyPr>
          <a:lstStyle/>
          <a:p>
            <a:pPr algn="l">
              <a:lnSpc>
                <a:spcPts val="7279"/>
              </a:lnSpc>
            </a:pPr>
            <a:r>
              <a:rPr lang="en-US" sz="5199">
                <a:solidFill>
                  <a:srgbClr val="545454"/>
                </a:solidFill>
                <a:latin typeface="Codec Pro Bold"/>
                <a:ea typeface="Codec Pro Bold"/>
                <a:cs typeface="Codec Pro Bold"/>
                <a:sym typeface="Codec Pro Bold"/>
              </a:rPr>
              <a:t>Research Gap</a:t>
            </a:r>
          </a:p>
        </p:txBody>
      </p:sp>
      <p:sp>
        <p:nvSpPr>
          <p:cNvPr name="TextBox 10" id="10"/>
          <p:cNvSpPr txBox="true"/>
          <p:nvPr/>
        </p:nvSpPr>
        <p:spPr>
          <a:xfrm rot="0">
            <a:off x="11159873" y="9389274"/>
            <a:ext cx="6467645" cy="443821"/>
          </a:xfrm>
          <a:prstGeom prst="rect">
            <a:avLst/>
          </a:prstGeom>
        </p:spPr>
        <p:txBody>
          <a:bodyPr anchor="t" rtlCol="false" tIns="0" lIns="0" bIns="0" rIns="0">
            <a:spAutoFit/>
          </a:bodyPr>
          <a:lstStyle/>
          <a:p>
            <a:pPr algn="r">
              <a:lnSpc>
                <a:spcPts val="3360"/>
              </a:lnSpc>
            </a:pPr>
            <a:r>
              <a:rPr lang="en-US" sz="2400">
                <a:solidFill>
                  <a:srgbClr val="545454"/>
                </a:solidFill>
                <a:latin typeface="Codec Pro Bold"/>
                <a:ea typeface="Codec Pro Bold"/>
                <a:cs typeface="Codec Pro Bold"/>
                <a:sym typeface="Codec Pro Bold"/>
              </a:rPr>
              <a:t>Dissanayake D M A P | IT21172632 | 24-25J-193</a:t>
            </a:r>
          </a:p>
        </p:txBody>
      </p:sp>
      <p:graphicFrame>
        <p:nvGraphicFramePr>
          <p:cNvPr name="Table 11" id="11"/>
          <p:cNvGraphicFramePr>
            <a:graphicFrameLocks noGrp="true"/>
          </p:cNvGraphicFramePr>
          <p:nvPr/>
        </p:nvGraphicFramePr>
        <p:xfrm>
          <a:off x="1989020" y="2727726"/>
          <a:ext cx="15129899" cy="5429250"/>
        </p:xfrm>
        <a:graphic>
          <a:graphicData uri="http://schemas.openxmlformats.org/drawingml/2006/table">
            <a:tbl>
              <a:tblPr/>
              <a:tblGrid>
                <a:gridCol w="5528011"/>
                <a:gridCol w="1500097"/>
                <a:gridCol w="1500097"/>
                <a:gridCol w="1500097"/>
                <a:gridCol w="1500097"/>
                <a:gridCol w="1500097"/>
                <a:gridCol w="2101404"/>
              </a:tblGrid>
              <a:tr h="960929">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ctr">
                        <a:lnSpc>
                          <a:spcPts val="2100"/>
                        </a:lnSpc>
                        <a:defRPr/>
                      </a:pPr>
                      <a:r>
                        <a:rPr lang="en-US" sz="1500">
                          <a:solidFill>
                            <a:srgbClr val="FFFFFF"/>
                          </a:solidFill>
                          <a:latin typeface="Open Sauce Bold"/>
                          <a:ea typeface="Open Sauce Bold"/>
                          <a:cs typeface="Open Sauce Bold"/>
                          <a:sym typeface="Open Sauce Bold"/>
                        </a:rPr>
                        <a:t>Research 1</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1C5739"/>
                    </a:solidFill>
                  </a:tcPr>
                </a:tc>
                <a:tc>
                  <a:txBody>
                    <a:bodyPr anchor="t" rtlCol="false"/>
                    <a:lstStyle/>
                    <a:p>
                      <a:pPr algn="ctr">
                        <a:lnSpc>
                          <a:spcPts val="2100"/>
                        </a:lnSpc>
                        <a:defRPr/>
                      </a:pPr>
                      <a:r>
                        <a:rPr lang="en-US" sz="1500">
                          <a:solidFill>
                            <a:srgbClr val="FFFFFF"/>
                          </a:solidFill>
                          <a:latin typeface="Open Sauce Bold"/>
                          <a:ea typeface="Open Sauce Bold"/>
                          <a:cs typeface="Open Sauce Bold"/>
                          <a:sym typeface="Open Sauce Bold"/>
                        </a:rPr>
                        <a:t>Research 2</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1C5739"/>
                    </a:solidFill>
                  </a:tcPr>
                </a:tc>
                <a:tc>
                  <a:txBody>
                    <a:bodyPr anchor="t" rtlCol="false"/>
                    <a:lstStyle/>
                    <a:p>
                      <a:pPr algn="ctr">
                        <a:lnSpc>
                          <a:spcPts val="2100"/>
                        </a:lnSpc>
                        <a:defRPr/>
                      </a:pPr>
                      <a:r>
                        <a:rPr lang="en-US" sz="1500">
                          <a:solidFill>
                            <a:srgbClr val="FFFFFF"/>
                          </a:solidFill>
                          <a:latin typeface="Open Sauce Bold"/>
                          <a:ea typeface="Open Sauce Bold"/>
                          <a:cs typeface="Open Sauce Bold"/>
                          <a:sym typeface="Open Sauce Bold"/>
                        </a:rPr>
                        <a:t>Research 3</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1C5739"/>
                    </a:solidFill>
                  </a:tcPr>
                </a:tc>
                <a:tc>
                  <a:txBody>
                    <a:bodyPr anchor="t" rtlCol="false"/>
                    <a:lstStyle/>
                    <a:p>
                      <a:pPr algn="ctr">
                        <a:lnSpc>
                          <a:spcPts val="2100"/>
                        </a:lnSpc>
                        <a:defRPr/>
                      </a:pPr>
                      <a:r>
                        <a:rPr lang="en-US" sz="1500">
                          <a:solidFill>
                            <a:srgbClr val="FFFFFF"/>
                          </a:solidFill>
                          <a:latin typeface="Open Sauce Bold"/>
                          <a:ea typeface="Open Sauce Bold"/>
                          <a:cs typeface="Open Sauce Bold"/>
                          <a:sym typeface="Open Sauce Bold"/>
                        </a:rPr>
                        <a:t>Research 4</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1C5739"/>
                    </a:solidFill>
                  </a:tcPr>
                </a:tc>
                <a:tc>
                  <a:txBody>
                    <a:bodyPr anchor="t" rtlCol="false"/>
                    <a:lstStyle/>
                    <a:p>
                      <a:pPr algn="ctr">
                        <a:lnSpc>
                          <a:spcPts val="2100"/>
                        </a:lnSpc>
                        <a:defRPr/>
                      </a:pPr>
                      <a:r>
                        <a:rPr lang="en-US" sz="1500">
                          <a:solidFill>
                            <a:srgbClr val="FFFFFF"/>
                          </a:solidFill>
                          <a:latin typeface="Open Sauce Bold"/>
                          <a:ea typeface="Open Sauce Bold"/>
                          <a:cs typeface="Open Sauce Bold"/>
                          <a:sym typeface="Open Sauce Bold"/>
                        </a:rPr>
                        <a:t>Research 5</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1C5739"/>
                    </a:solidFill>
                  </a:tcPr>
                </a:tc>
                <a:tc>
                  <a:txBody>
                    <a:bodyPr anchor="t" rtlCol="false"/>
                    <a:lstStyle/>
                    <a:p>
                      <a:pPr algn="ctr">
                        <a:lnSpc>
                          <a:spcPts val="2250"/>
                        </a:lnSpc>
                        <a:defRPr/>
                      </a:pPr>
                      <a:r>
                        <a:rPr lang="en-US" sz="1500" spc="300">
                          <a:solidFill>
                            <a:srgbClr val="FFFFFF"/>
                          </a:solidFill>
                          <a:latin typeface="Open Sauce Bold"/>
                          <a:ea typeface="Open Sauce Bold"/>
                          <a:cs typeface="Open Sauce Bold"/>
                          <a:sym typeface="Open Sauce Bold"/>
                        </a:rPr>
                        <a:t>AGRI ASSISTANT</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1C5739"/>
                    </a:solidFill>
                  </a:tcPr>
                </a:tc>
              </a:tr>
              <a:tr h="893664">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1C573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25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r>
              <a:tr h="893664">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1C573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r>
              <a:tr h="893664">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1C573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r>
              <a:tr h="893664">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1C573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r>
              <a:tr h="893664">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1C573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r>
            </a:tbl>
          </a:graphicData>
        </a:graphic>
      </p:graphicFrame>
      <p:sp>
        <p:nvSpPr>
          <p:cNvPr name="Freeform 12" id="12"/>
          <p:cNvSpPr/>
          <p:nvPr/>
        </p:nvSpPr>
        <p:spPr>
          <a:xfrm flipH="false" flipV="false" rot="0">
            <a:off x="8143028" y="3901049"/>
            <a:ext cx="580742" cy="532171"/>
          </a:xfrm>
          <a:custGeom>
            <a:avLst/>
            <a:gdLst/>
            <a:ahLst/>
            <a:cxnLst/>
            <a:rect r="r" b="b" t="t" l="l"/>
            <a:pathLst>
              <a:path h="532171" w="580742">
                <a:moveTo>
                  <a:pt x="0" y="0"/>
                </a:moveTo>
                <a:lnTo>
                  <a:pt x="580742" y="0"/>
                </a:lnTo>
                <a:lnTo>
                  <a:pt x="580742" y="532170"/>
                </a:lnTo>
                <a:lnTo>
                  <a:pt x="0" y="5321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9575778" y="3901049"/>
            <a:ext cx="580742" cy="532171"/>
          </a:xfrm>
          <a:custGeom>
            <a:avLst/>
            <a:gdLst/>
            <a:ahLst/>
            <a:cxnLst/>
            <a:rect r="r" b="b" t="t" l="l"/>
            <a:pathLst>
              <a:path h="532171" w="580742">
                <a:moveTo>
                  <a:pt x="0" y="0"/>
                </a:moveTo>
                <a:lnTo>
                  <a:pt x="580742" y="0"/>
                </a:lnTo>
                <a:lnTo>
                  <a:pt x="580742" y="532170"/>
                </a:lnTo>
                <a:lnTo>
                  <a:pt x="0" y="5321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8143028" y="5680773"/>
            <a:ext cx="580742" cy="532171"/>
          </a:xfrm>
          <a:custGeom>
            <a:avLst/>
            <a:gdLst/>
            <a:ahLst/>
            <a:cxnLst/>
            <a:rect r="r" b="b" t="t" l="l"/>
            <a:pathLst>
              <a:path h="532171" w="580742">
                <a:moveTo>
                  <a:pt x="0" y="0"/>
                </a:moveTo>
                <a:lnTo>
                  <a:pt x="580742" y="0"/>
                </a:lnTo>
                <a:lnTo>
                  <a:pt x="580742" y="532171"/>
                </a:lnTo>
                <a:lnTo>
                  <a:pt x="0" y="5321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9575778" y="6626832"/>
            <a:ext cx="580742" cy="532171"/>
          </a:xfrm>
          <a:custGeom>
            <a:avLst/>
            <a:gdLst/>
            <a:ahLst/>
            <a:cxnLst/>
            <a:rect r="r" b="b" t="t" l="l"/>
            <a:pathLst>
              <a:path h="532171" w="580742">
                <a:moveTo>
                  <a:pt x="0" y="0"/>
                </a:moveTo>
                <a:lnTo>
                  <a:pt x="580742" y="0"/>
                </a:lnTo>
                <a:lnTo>
                  <a:pt x="580742" y="532170"/>
                </a:lnTo>
                <a:lnTo>
                  <a:pt x="0" y="5321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9575778" y="7439513"/>
            <a:ext cx="580742" cy="532171"/>
          </a:xfrm>
          <a:custGeom>
            <a:avLst/>
            <a:gdLst/>
            <a:ahLst/>
            <a:cxnLst/>
            <a:rect r="r" b="b" t="t" l="l"/>
            <a:pathLst>
              <a:path h="532171" w="580742">
                <a:moveTo>
                  <a:pt x="0" y="0"/>
                </a:moveTo>
                <a:lnTo>
                  <a:pt x="580742" y="0"/>
                </a:lnTo>
                <a:lnTo>
                  <a:pt x="580742" y="532170"/>
                </a:lnTo>
                <a:lnTo>
                  <a:pt x="0" y="5321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11016563" y="4831732"/>
            <a:ext cx="580742" cy="532171"/>
          </a:xfrm>
          <a:custGeom>
            <a:avLst/>
            <a:gdLst/>
            <a:ahLst/>
            <a:cxnLst/>
            <a:rect r="r" b="b" t="t" l="l"/>
            <a:pathLst>
              <a:path h="532171" w="580742">
                <a:moveTo>
                  <a:pt x="0" y="0"/>
                </a:moveTo>
                <a:lnTo>
                  <a:pt x="580741" y="0"/>
                </a:lnTo>
                <a:lnTo>
                  <a:pt x="580741" y="532170"/>
                </a:lnTo>
                <a:lnTo>
                  <a:pt x="0" y="5321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0">
            <a:off x="12600400" y="5680773"/>
            <a:ext cx="580742" cy="532171"/>
          </a:xfrm>
          <a:custGeom>
            <a:avLst/>
            <a:gdLst/>
            <a:ahLst/>
            <a:cxnLst/>
            <a:rect r="r" b="b" t="t" l="l"/>
            <a:pathLst>
              <a:path h="532171" w="580742">
                <a:moveTo>
                  <a:pt x="0" y="0"/>
                </a:moveTo>
                <a:lnTo>
                  <a:pt x="580742" y="0"/>
                </a:lnTo>
                <a:lnTo>
                  <a:pt x="580742" y="532171"/>
                </a:lnTo>
                <a:lnTo>
                  <a:pt x="0" y="5321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0">
            <a:off x="14124942" y="5680773"/>
            <a:ext cx="580742" cy="532171"/>
          </a:xfrm>
          <a:custGeom>
            <a:avLst/>
            <a:gdLst/>
            <a:ahLst/>
            <a:cxnLst/>
            <a:rect r="r" b="b" t="t" l="l"/>
            <a:pathLst>
              <a:path h="532171" w="580742">
                <a:moveTo>
                  <a:pt x="0" y="0"/>
                </a:moveTo>
                <a:lnTo>
                  <a:pt x="580742" y="0"/>
                </a:lnTo>
                <a:lnTo>
                  <a:pt x="580742" y="532171"/>
                </a:lnTo>
                <a:lnTo>
                  <a:pt x="0" y="5321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0" id="20"/>
          <p:cNvSpPr/>
          <p:nvPr/>
        </p:nvSpPr>
        <p:spPr>
          <a:xfrm flipH="false" flipV="false" rot="0">
            <a:off x="12600400" y="3901049"/>
            <a:ext cx="580742" cy="532171"/>
          </a:xfrm>
          <a:custGeom>
            <a:avLst/>
            <a:gdLst/>
            <a:ahLst/>
            <a:cxnLst/>
            <a:rect r="r" b="b" t="t" l="l"/>
            <a:pathLst>
              <a:path h="532171" w="580742">
                <a:moveTo>
                  <a:pt x="0" y="0"/>
                </a:moveTo>
                <a:lnTo>
                  <a:pt x="580742" y="0"/>
                </a:lnTo>
                <a:lnTo>
                  <a:pt x="580742" y="532170"/>
                </a:lnTo>
                <a:lnTo>
                  <a:pt x="0" y="5321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1" id="21"/>
          <p:cNvSpPr/>
          <p:nvPr/>
        </p:nvSpPr>
        <p:spPr>
          <a:xfrm flipH="false" flipV="false" rot="0">
            <a:off x="14124942" y="3901049"/>
            <a:ext cx="580742" cy="532171"/>
          </a:xfrm>
          <a:custGeom>
            <a:avLst/>
            <a:gdLst/>
            <a:ahLst/>
            <a:cxnLst/>
            <a:rect r="r" b="b" t="t" l="l"/>
            <a:pathLst>
              <a:path h="532171" w="580742">
                <a:moveTo>
                  <a:pt x="0" y="0"/>
                </a:moveTo>
                <a:lnTo>
                  <a:pt x="580742" y="0"/>
                </a:lnTo>
                <a:lnTo>
                  <a:pt x="580742" y="532170"/>
                </a:lnTo>
                <a:lnTo>
                  <a:pt x="0" y="5321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2" id="22"/>
          <p:cNvSpPr/>
          <p:nvPr/>
        </p:nvSpPr>
        <p:spPr>
          <a:xfrm flipH="false" flipV="false" rot="0">
            <a:off x="8143028" y="7439513"/>
            <a:ext cx="580742" cy="532171"/>
          </a:xfrm>
          <a:custGeom>
            <a:avLst/>
            <a:gdLst/>
            <a:ahLst/>
            <a:cxnLst/>
            <a:rect r="r" b="b" t="t" l="l"/>
            <a:pathLst>
              <a:path h="532171" w="580742">
                <a:moveTo>
                  <a:pt x="0" y="0"/>
                </a:moveTo>
                <a:lnTo>
                  <a:pt x="580742" y="0"/>
                </a:lnTo>
                <a:lnTo>
                  <a:pt x="580742" y="532170"/>
                </a:lnTo>
                <a:lnTo>
                  <a:pt x="0" y="5321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3" id="23"/>
          <p:cNvSpPr/>
          <p:nvPr/>
        </p:nvSpPr>
        <p:spPr>
          <a:xfrm flipH="false" flipV="false" rot="0">
            <a:off x="15650811" y="3901049"/>
            <a:ext cx="580742" cy="532171"/>
          </a:xfrm>
          <a:custGeom>
            <a:avLst/>
            <a:gdLst/>
            <a:ahLst/>
            <a:cxnLst/>
            <a:rect r="r" b="b" t="t" l="l"/>
            <a:pathLst>
              <a:path h="532171" w="580742">
                <a:moveTo>
                  <a:pt x="0" y="0"/>
                </a:moveTo>
                <a:lnTo>
                  <a:pt x="580742" y="0"/>
                </a:lnTo>
                <a:lnTo>
                  <a:pt x="580742" y="532170"/>
                </a:lnTo>
                <a:lnTo>
                  <a:pt x="0" y="5321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4" id="24"/>
          <p:cNvSpPr/>
          <p:nvPr/>
        </p:nvSpPr>
        <p:spPr>
          <a:xfrm flipH="false" flipV="false" rot="0">
            <a:off x="15650811" y="4831732"/>
            <a:ext cx="580742" cy="532171"/>
          </a:xfrm>
          <a:custGeom>
            <a:avLst/>
            <a:gdLst/>
            <a:ahLst/>
            <a:cxnLst/>
            <a:rect r="r" b="b" t="t" l="l"/>
            <a:pathLst>
              <a:path h="532171" w="580742">
                <a:moveTo>
                  <a:pt x="0" y="0"/>
                </a:moveTo>
                <a:lnTo>
                  <a:pt x="580742" y="0"/>
                </a:lnTo>
                <a:lnTo>
                  <a:pt x="580742" y="532170"/>
                </a:lnTo>
                <a:lnTo>
                  <a:pt x="0" y="5321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5" id="25"/>
          <p:cNvSpPr/>
          <p:nvPr/>
        </p:nvSpPr>
        <p:spPr>
          <a:xfrm flipH="false" flipV="false" rot="0">
            <a:off x="15650811" y="5680773"/>
            <a:ext cx="580742" cy="532171"/>
          </a:xfrm>
          <a:custGeom>
            <a:avLst/>
            <a:gdLst/>
            <a:ahLst/>
            <a:cxnLst/>
            <a:rect r="r" b="b" t="t" l="l"/>
            <a:pathLst>
              <a:path h="532171" w="580742">
                <a:moveTo>
                  <a:pt x="0" y="0"/>
                </a:moveTo>
                <a:lnTo>
                  <a:pt x="580742" y="0"/>
                </a:lnTo>
                <a:lnTo>
                  <a:pt x="580742" y="532171"/>
                </a:lnTo>
                <a:lnTo>
                  <a:pt x="0" y="5321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0">
            <a:off x="15650811" y="6626832"/>
            <a:ext cx="580742" cy="532171"/>
          </a:xfrm>
          <a:custGeom>
            <a:avLst/>
            <a:gdLst/>
            <a:ahLst/>
            <a:cxnLst/>
            <a:rect r="r" b="b" t="t" l="l"/>
            <a:pathLst>
              <a:path h="532171" w="580742">
                <a:moveTo>
                  <a:pt x="0" y="0"/>
                </a:moveTo>
                <a:lnTo>
                  <a:pt x="580742" y="0"/>
                </a:lnTo>
                <a:lnTo>
                  <a:pt x="580742" y="532170"/>
                </a:lnTo>
                <a:lnTo>
                  <a:pt x="0" y="5321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7" id="27"/>
          <p:cNvSpPr/>
          <p:nvPr/>
        </p:nvSpPr>
        <p:spPr>
          <a:xfrm flipH="false" flipV="false" rot="0">
            <a:off x="15650811" y="7439513"/>
            <a:ext cx="580742" cy="532171"/>
          </a:xfrm>
          <a:custGeom>
            <a:avLst/>
            <a:gdLst/>
            <a:ahLst/>
            <a:cxnLst/>
            <a:rect r="r" b="b" t="t" l="l"/>
            <a:pathLst>
              <a:path h="532171" w="580742">
                <a:moveTo>
                  <a:pt x="0" y="0"/>
                </a:moveTo>
                <a:lnTo>
                  <a:pt x="580742" y="0"/>
                </a:lnTo>
                <a:lnTo>
                  <a:pt x="580742" y="532170"/>
                </a:lnTo>
                <a:lnTo>
                  <a:pt x="0" y="5321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8" id="28"/>
          <p:cNvSpPr/>
          <p:nvPr/>
        </p:nvSpPr>
        <p:spPr>
          <a:xfrm flipH="false" flipV="false" rot="0">
            <a:off x="10994754" y="3933000"/>
            <a:ext cx="624359" cy="468269"/>
          </a:xfrm>
          <a:custGeom>
            <a:avLst/>
            <a:gdLst/>
            <a:ahLst/>
            <a:cxnLst/>
            <a:rect r="r" b="b" t="t" l="l"/>
            <a:pathLst>
              <a:path h="468269" w="624359">
                <a:moveTo>
                  <a:pt x="0" y="0"/>
                </a:moveTo>
                <a:lnTo>
                  <a:pt x="624359" y="0"/>
                </a:lnTo>
                <a:lnTo>
                  <a:pt x="624359" y="468269"/>
                </a:lnTo>
                <a:lnTo>
                  <a:pt x="0" y="4682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29" id="29"/>
          <p:cNvSpPr txBox="true"/>
          <p:nvPr/>
        </p:nvSpPr>
        <p:spPr>
          <a:xfrm rot="0">
            <a:off x="2313152" y="7420065"/>
            <a:ext cx="4505665" cy="353060"/>
          </a:xfrm>
          <a:prstGeom prst="rect">
            <a:avLst/>
          </a:prstGeom>
        </p:spPr>
        <p:txBody>
          <a:bodyPr anchor="t" rtlCol="false" tIns="0" lIns="0" bIns="0" rIns="0">
            <a:spAutoFit/>
          </a:bodyPr>
          <a:lstStyle/>
          <a:p>
            <a:pPr algn="ctr">
              <a:lnSpc>
                <a:spcPts val="2859"/>
              </a:lnSpc>
              <a:spcBef>
                <a:spcPct val="0"/>
              </a:spcBef>
            </a:pPr>
            <a:r>
              <a:rPr lang="en-US" sz="2199">
                <a:solidFill>
                  <a:srgbClr val="FFFFFF"/>
                </a:solidFill>
                <a:latin typeface="Open Sauce Bold"/>
                <a:ea typeface="Open Sauce Bold"/>
                <a:cs typeface="Open Sauce Bold"/>
                <a:sym typeface="Open Sauce Bold"/>
              </a:rPr>
              <a:t>Comprehensive Data Integration</a:t>
            </a:r>
          </a:p>
        </p:txBody>
      </p:sp>
      <p:sp>
        <p:nvSpPr>
          <p:cNvPr name="TextBox 30" id="30"/>
          <p:cNvSpPr txBox="true"/>
          <p:nvPr/>
        </p:nvSpPr>
        <p:spPr>
          <a:xfrm rot="0">
            <a:off x="2313152" y="6591806"/>
            <a:ext cx="4171185" cy="353060"/>
          </a:xfrm>
          <a:prstGeom prst="rect">
            <a:avLst/>
          </a:prstGeom>
        </p:spPr>
        <p:txBody>
          <a:bodyPr anchor="t" rtlCol="false" tIns="0" lIns="0" bIns="0" rIns="0">
            <a:spAutoFit/>
          </a:bodyPr>
          <a:lstStyle/>
          <a:p>
            <a:pPr algn="ctr">
              <a:lnSpc>
                <a:spcPts val="2859"/>
              </a:lnSpc>
              <a:spcBef>
                <a:spcPct val="0"/>
              </a:spcBef>
            </a:pPr>
            <a:r>
              <a:rPr lang="en-US" sz="2199">
                <a:solidFill>
                  <a:srgbClr val="FFFFFF"/>
                </a:solidFill>
                <a:latin typeface="Open Sauce Bold"/>
                <a:ea typeface="Open Sauce Bold"/>
                <a:cs typeface="Open Sauce Bold"/>
                <a:sym typeface="Open Sauce Bold"/>
              </a:rPr>
              <a:t>Interactive Farmer Assistance</a:t>
            </a:r>
          </a:p>
        </p:txBody>
      </p:sp>
      <p:sp>
        <p:nvSpPr>
          <p:cNvPr name="TextBox 31" id="31"/>
          <p:cNvSpPr txBox="true"/>
          <p:nvPr/>
        </p:nvSpPr>
        <p:spPr>
          <a:xfrm rot="0">
            <a:off x="2313152" y="4030619"/>
            <a:ext cx="4728567" cy="353060"/>
          </a:xfrm>
          <a:prstGeom prst="rect">
            <a:avLst/>
          </a:prstGeom>
        </p:spPr>
        <p:txBody>
          <a:bodyPr anchor="t" rtlCol="false" tIns="0" lIns="0" bIns="0" rIns="0">
            <a:spAutoFit/>
          </a:bodyPr>
          <a:lstStyle/>
          <a:p>
            <a:pPr algn="ctr">
              <a:lnSpc>
                <a:spcPts val="2859"/>
              </a:lnSpc>
              <a:spcBef>
                <a:spcPct val="0"/>
              </a:spcBef>
            </a:pPr>
            <a:r>
              <a:rPr lang="en-US" sz="2199">
                <a:solidFill>
                  <a:srgbClr val="FFFFFF"/>
                </a:solidFill>
                <a:latin typeface="Open Sauce Bold"/>
                <a:ea typeface="Open Sauce Bold"/>
                <a:cs typeface="Open Sauce Bold"/>
                <a:sym typeface="Open Sauce Bold"/>
              </a:rPr>
              <a:t>Real-Time Crop Health Monitoring</a:t>
            </a:r>
          </a:p>
        </p:txBody>
      </p:sp>
      <p:sp>
        <p:nvSpPr>
          <p:cNvPr name="TextBox 32" id="32"/>
          <p:cNvSpPr txBox="true"/>
          <p:nvPr/>
        </p:nvSpPr>
        <p:spPr>
          <a:xfrm rot="0">
            <a:off x="2313152" y="4830900"/>
            <a:ext cx="4319588" cy="353060"/>
          </a:xfrm>
          <a:prstGeom prst="rect">
            <a:avLst/>
          </a:prstGeom>
        </p:spPr>
        <p:txBody>
          <a:bodyPr anchor="t" rtlCol="false" tIns="0" lIns="0" bIns="0" rIns="0">
            <a:spAutoFit/>
          </a:bodyPr>
          <a:lstStyle/>
          <a:p>
            <a:pPr algn="ctr">
              <a:lnSpc>
                <a:spcPts val="2859"/>
              </a:lnSpc>
              <a:spcBef>
                <a:spcPct val="0"/>
              </a:spcBef>
            </a:pPr>
            <a:r>
              <a:rPr lang="en-US" sz="2199">
                <a:solidFill>
                  <a:srgbClr val="FFFFFF"/>
                </a:solidFill>
                <a:latin typeface="Open Sauce Bold"/>
                <a:ea typeface="Open Sauce Bold"/>
                <a:cs typeface="Open Sauce Bold"/>
                <a:sym typeface="Open Sauce Bold"/>
              </a:rPr>
              <a:t>Personalized Growth Roadmap</a:t>
            </a:r>
          </a:p>
        </p:txBody>
      </p:sp>
      <p:sp>
        <p:nvSpPr>
          <p:cNvPr name="TextBox 33" id="33"/>
          <p:cNvSpPr txBox="true"/>
          <p:nvPr/>
        </p:nvSpPr>
        <p:spPr>
          <a:xfrm rot="0">
            <a:off x="2313152" y="5762496"/>
            <a:ext cx="5121984" cy="353060"/>
          </a:xfrm>
          <a:prstGeom prst="rect">
            <a:avLst/>
          </a:prstGeom>
        </p:spPr>
        <p:txBody>
          <a:bodyPr anchor="t" rtlCol="false" tIns="0" lIns="0" bIns="0" rIns="0">
            <a:spAutoFit/>
          </a:bodyPr>
          <a:lstStyle/>
          <a:p>
            <a:pPr algn="ctr">
              <a:lnSpc>
                <a:spcPts val="2859"/>
              </a:lnSpc>
              <a:spcBef>
                <a:spcPct val="0"/>
              </a:spcBef>
            </a:pPr>
            <a:r>
              <a:rPr lang="en-US" sz="2199">
                <a:solidFill>
                  <a:srgbClr val="FFFFFF"/>
                </a:solidFill>
                <a:latin typeface="Open Sauce Bold"/>
                <a:ea typeface="Open Sauce Bold"/>
                <a:cs typeface="Open Sauce Bold"/>
                <a:sym typeface="Open Sauce Bold"/>
              </a:rPr>
              <a:t>Deep Learning for Disease Detection</a:t>
            </a:r>
          </a:p>
        </p:txBody>
      </p:sp>
      <p:sp>
        <p:nvSpPr>
          <p:cNvPr name="Freeform 34" id="34"/>
          <p:cNvSpPr/>
          <p:nvPr/>
        </p:nvSpPr>
        <p:spPr>
          <a:xfrm flipH="false" flipV="false" rot="0">
            <a:off x="8121219" y="4863682"/>
            <a:ext cx="624359" cy="468269"/>
          </a:xfrm>
          <a:custGeom>
            <a:avLst/>
            <a:gdLst/>
            <a:ahLst/>
            <a:cxnLst/>
            <a:rect r="r" b="b" t="t" l="l"/>
            <a:pathLst>
              <a:path h="468269" w="624359">
                <a:moveTo>
                  <a:pt x="0" y="0"/>
                </a:moveTo>
                <a:lnTo>
                  <a:pt x="624360" y="0"/>
                </a:lnTo>
                <a:lnTo>
                  <a:pt x="624360" y="468269"/>
                </a:lnTo>
                <a:lnTo>
                  <a:pt x="0" y="4682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35" id="35"/>
          <p:cNvSpPr/>
          <p:nvPr/>
        </p:nvSpPr>
        <p:spPr>
          <a:xfrm flipH="false" flipV="false" rot="0">
            <a:off x="9553970" y="4863682"/>
            <a:ext cx="624359" cy="468269"/>
          </a:xfrm>
          <a:custGeom>
            <a:avLst/>
            <a:gdLst/>
            <a:ahLst/>
            <a:cxnLst/>
            <a:rect r="r" b="b" t="t" l="l"/>
            <a:pathLst>
              <a:path h="468269" w="624359">
                <a:moveTo>
                  <a:pt x="0" y="0"/>
                </a:moveTo>
                <a:lnTo>
                  <a:pt x="624359" y="0"/>
                </a:lnTo>
                <a:lnTo>
                  <a:pt x="624359" y="468269"/>
                </a:lnTo>
                <a:lnTo>
                  <a:pt x="0" y="4682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36" id="36"/>
          <p:cNvSpPr/>
          <p:nvPr/>
        </p:nvSpPr>
        <p:spPr>
          <a:xfrm flipH="false" flipV="false" rot="0">
            <a:off x="8121219" y="6658782"/>
            <a:ext cx="624359" cy="468269"/>
          </a:xfrm>
          <a:custGeom>
            <a:avLst/>
            <a:gdLst/>
            <a:ahLst/>
            <a:cxnLst/>
            <a:rect r="r" b="b" t="t" l="l"/>
            <a:pathLst>
              <a:path h="468269" w="624359">
                <a:moveTo>
                  <a:pt x="0" y="0"/>
                </a:moveTo>
                <a:lnTo>
                  <a:pt x="624360" y="0"/>
                </a:lnTo>
                <a:lnTo>
                  <a:pt x="624360" y="468270"/>
                </a:lnTo>
                <a:lnTo>
                  <a:pt x="0" y="4682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37" id="37"/>
          <p:cNvSpPr/>
          <p:nvPr/>
        </p:nvSpPr>
        <p:spPr>
          <a:xfrm flipH="false" flipV="false" rot="0">
            <a:off x="10994754" y="7471463"/>
            <a:ext cx="624359" cy="468269"/>
          </a:xfrm>
          <a:custGeom>
            <a:avLst/>
            <a:gdLst/>
            <a:ahLst/>
            <a:cxnLst/>
            <a:rect r="r" b="b" t="t" l="l"/>
            <a:pathLst>
              <a:path h="468269" w="624359">
                <a:moveTo>
                  <a:pt x="0" y="0"/>
                </a:moveTo>
                <a:lnTo>
                  <a:pt x="624359" y="0"/>
                </a:lnTo>
                <a:lnTo>
                  <a:pt x="624359" y="468270"/>
                </a:lnTo>
                <a:lnTo>
                  <a:pt x="0" y="4682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38" id="38"/>
          <p:cNvSpPr/>
          <p:nvPr/>
        </p:nvSpPr>
        <p:spPr>
          <a:xfrm flipH="false" flipV="false" rot="0">
            <a:off x="10994754" y="6658782"/>
            <a:ext cx="624359" cy="468269"/>
          </a:xfrm>
          <a:custGeom>
            <a:avLst/>
            <a:gdLst/>
            <a:ahLst/>
            <a:cxnLst/>
            <a:rect r="r" b="b" t="t" l="l"/>
            <a:pathLst>
              <a:path h="468269" w="624359">
                <a:moveTo>
                  <a:pt x="0" y="0"/>
                </a:moveTo>
                <a:lnTo>
                  <a:pt x="624359" y="0"/>
                </a:lnTo>
                <a:lnTo>
                  <a:pt x="624359" y="468270"/>
                </a:lnTo>
                <a:lnTo>
                  <a:pt x="0" y="4682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39" id="39"/>
          <p:cNvSpPr/>
          <p:nvPr/>
        </p:nvSpPr>
        <p:spPr>
          <a:xfrm flipH="false" flipV="false" rot="0">
            <a:off x="12578592" y="7471463"/>
            <a:ext cx="624359" cy="468269"/>
          </a:xfrm>
          <a:custGeom>
            <a:avLst/>
            <a:gdLst/>
            <a:ahLst/>
            <a:cxnLst/>
            <a:rect r="r" b="b" t="t" l="l"/>
            <a:pathLst>
              <a:path h="468269" w="624359">
                <a:moveTo>
                  <a:pt x="0" y="0"/>
                </a:moveTo>
                <a:lnTo>
                  <a:pt x="624359" y="0"/>
                </a:lnTo>
                <a:lnTo>
                  <a:pt x="624359" y="468270"/>
                </a:lnTo>
                <a:lnTo>
                  <a:pt x="0" y="4682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40" id="40"/>
          <p:cNvSpPr/>
          <p:nvPr/>
        </p:nvSpPr>
        <p:spPr>
          <a:xfrm flipH="false" flipV="false" rot="0">
            <a:off x="12578592" y="4863682"/>
            <a:ext cx="624359" cy="468269"/>
          </a:xfrm>
          <a:custGeom>
            <a:avLst/>
            <a:gdLst/>
            <a:ahLst/>
            <a:cxnLst/>
            <a:rect r="r" b="b" t="t" l="l"/>
            <a:pathLst>
              <a:path h="468269" w="624359">
                <a:moveTo>
                  <a:pt x="0" y="0"/>
                </a:moveTo>
                <a:lnTo>
                  <a:pt x="624359" y="0"/>
                </a:lnTo>
                <a:lnTo>
                  <a:pt x="624359" y="468269"/>
                </a:lnTo>
                <a:lnTo>
                  <a:pt x="0" y="4682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41" id="41"/>
          <p:cNvSpPr/>
          <p:nvPr/>
        </p:nvSpPr>
        <p:spPr>
          <a:xfrm flipH="false" flipV="false" rot="0">
            <a:off x="14103133" y="4863682"/>
            <a:ext cx="624359" cy="468269"/>
          </a:xfrm>
          <a:custGeom>
            <a:avLst/>
            <a:gdLst/>
            <a:ahLst/>
            <a:cxnLst/>
            <a:rect r="r" b="b" t="t" l="l"/>
            <a:pathLst>
              <a:path h="468269" w="624359">
                <a:moveTo>
                  <a:pt x="0" y="0"/>
                </a:moveTo>
                <a:lnTo>
                  <a:pt x="624359" y="0"/>
                </a:lnTo>
                <a:lnTo>
                  <a:pt x="624359" y="468269"/>
                </a:lnTo>
                <a:lnTo>
                  <a:pt x="0" y="4682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42" id="42"/>
          <p:cNvSpPr/>
          <p:nvPr/>
        </p:nvSpPr>
        <p:spPr>
          <a:xfrm flipH="false" flipV="false" rot="0">
            <a:off x="9553970" y="5712724"/>
            <a:ext cx="624359" cy="468269"/>
          </a:xfrm>
          <a:custGeom>
            <a:avLst/>
            <a:gdLst/>
            <a:ahLst/>
            <a:cxnLst/>
            <a:rect r="r" b="b" t="t" l="l"/>
            <a:pathLst>
              <a:path h="468269" w="624359">
                <a:moveTo>
                  <a:pt x="0" y="0"/>
                </a:moveTo>
                <a:lnTo>
                  <a:pt x="624359" y="0"/>
                </a:lnTo>
                <a:lnTo>
                  <a:pt x="624359" y="468269"/>
                </a:lnTo>
                <a:lnTo>
                  <a:pt x="0" y="4682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43" id="43"/>
          <p:cNvSpPr/>
          <p:nvPr/>
        </p:nvSpPr>
        <p:spPr>
          <a:xfrm flipH="false" flipV="false" rot="0">
            <a:off x="12578592" y="6658782"/>
            <a:ext cx="624359" cy="468269"/>
          </a:xfrm>
          <a:custGeom>
            <a:avLst/>
            <a:gdLst/>
            <a:ahLst/>
            <a:cxnLst/>
            <a:rect r="r" b="b" t="t" l="l"/>
            <a:pathLst>
              <a:path h="468269" w="624359">
                <a:moveTo>
                  <a:pt x="0" y="0"/>
                </a:moveTo>
                <a:lnTo>
                  <a:pt x="624359" y="0"/>
                </a:lnTo>
                <a:lnTo>
                  <a:pt x="624359" y="468270"/>
                </a:lnTo>
                <a:lnTo>
                  <a:pt x="0" y="4682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44" id="44"/>
          <p:cNvSpPr/>
          <p:nvPr/>
        </p:nvSpPr>
        <p:spPr>
          <a:xfrm flipH="false" flipV="false" rot="0">
            <a:off x="14103133" y="6658782"/>
            <a:ext cx="624359" cy="468269"/>
          </a:xfrm>
          <a:custGeom>
            <a:avLst/>
            <a:gdLst/>
            <a:ahLst/>
            <a:cxnLst/>
            <a:rect r="r" b="b" t="t" l="l"/>
            <a:pathLst>
              <a:path h="468269" w="624359">
                <a:moveTo>
                  <a:pt x="0" y="0"/>
                </a:moveTo>
                <a:lnTo>
                  <a:pt x="624359" y="0"/>
                </a:lnTo>
                <a:lnTo>
                  <a:pt x="624359" y="468270"/>
                </a:lnTo>
                <a:lnTo>
                  <a:pt x="0" y="4682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45" id="45"/>
          <p:cNvSpPr/>
          <p:nvPr/>
        </p:nvSpPr>
        <p:spPr>
          <a:xfrm flipH="false" flipV="false" rot="0">
            <a:off x="14103133" y="7471463"/>
            <a:ext cx="624359" cy="468269"/>
          </a:xfrm>
          <a:custGeom>
            <a:avLst/>
            <a:gdLst/>
            <a:ahLst/>
            <a:cxnLst/>
            <a:rect r="r" b="b" t="t" l="l"/>
            <a:pathLst>
              <a:path h="468269" w="624359">
                <a:moveTo>
                  <a:pt x="0" y="0"/>
                </a:moveTo>
                <a:lnTo>
                  <a:pt x="624359" y="0"/>
                </a:lnTo>
                <a:lnTo>
                  <a:pt x="624359" y="468270"/>
                </a:lnTo>
                <a:lnTo>
                  <a:pt x="0" y="4682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46" id="46"/>
          <p:cNvSpPr/>
          <p:nvPr/>
        </p:nvSpPr>
        <p:spPr>
          <a:xfrm flipH="false" flipV="false" rot="0">
            <a:off x="10994754" y="5712724"/>
            <a:ext cx="624359" cy="468269"/>
          </a:xfrm>
          <a:custGeom>
            <a:avLst/>
            <a:gdLst/>
            <a:ahLst/>
            <a:cxnLst/>
            <a:rect r="r" b="b" t="t" l="l"/>
            <a:pathLst>
              <a:path h="468269" w="624359">
                <a:moveTo>
                  <a:pt x="0" y="0"/>
                </a:moveTo>
                <a:lnTo>
                  <a:pt x="624359" y="0"/>
                </a:lnTo>
                <a:lnTo>
                  <a:pt x="624359" y="468269"/>
                </a:lnTo>
                <a:lnTo>
                  <a:pt x="0" y="4682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9" id="9"/>
          <p:cNvSpPr txBox="true"/>
          <p:nvPr/>
        </p:nvSpPr>
        <p:spPr>
          <a:xfrm rot="0">
            <a:off x="2129401" y="847725"/>
            <a:ext cx="3351503" cy="979602"/>
          </a:xfrm>
          <a:prstGeom prst="rect">
            <a:avLst/>
          </a:prstGeom>
        </p:spPr>
        <p:txBody>
          <a:bodyPr anchor="t" rtlCol="false" tIns="0" lIns="0" bIns="0" rIns="0">
            <a:spAutoFit/>
          </a:bodyPr>
          <a:lstStyle/>
          <a:p>
            <a:pPr algn="l">
              <a:lnSpc>
                <a:spcPts val="7279"/>
              </a:lnSpc>
            </a:pPr>
            <a:r>
              <a:rPr lang="en-US" sz="5199">
                <a:solidFill>
                  <a:srgbClr val="545454"/>
                </a:solidFill>
                <a:latin typeface="Codec Pro Bold"/>
                <a:ea typeface="Codec Pro Bold"/>
                <a:cs typeface="Codec Pro Bold"/>
                <a:sym typeface="Codec Pro Bold"/>
              </a:rPr>
              <a:t>Objectives</a:t>
            </a:r>
          </a:p>
        </p:txBody>
      </p:sp>
      <p:sp>
        <p:nvSpPr>
          <p:cNvPr name="TextBox 10" id="10"/>
          <p:cNvSpPr txBox="true"/>
          <p:nvPr/>
        </p:nvSpPr>
        <p:spPr>
          <a:xfrm rot="0">
            <a:off x="8112727" y="2188227"/>
            <a:ext cx="2912779" cy="594952"/>
          </a:xfrm>
          <a:prstGeom prst="rect">
            <a:avLst/>
          </a:prstGeom>
        </p:spPr>
        <p:txBody>
          <a:bodyPr anchor="t" rtlCol="false" tIns="0" lIns="0" bIns="0" rIns="0">
            <a:spAutoFit/>
          </a:bodyPr>
          <a:lstStyle/>
          <a:p>
            <a:pPr algn="l">
              <a:lnSpc>
                <a:spcPts val="4480"/>
              </a:lnSpc>
            </a:pPr>
            <a:r>
              <a:rPr lang="en-US" sz="3200">
                <a:solidFill>
                  <a:srgbClr val="545454"/>
                </a:solidFill>
                <a:latin typeface="Codec Pro Bold"/>
                <a:ea typeface="Codec Pro Bold"/>
                <a:cs typeface="Codec Pro Bold"/>
                <a:sym typeface="Codec Pro Bold"/>
              </a:rPr>
              <a:t>Main Objective</a:t>
            </a:r>
          </a:p>
        </p:txBody>
      </p:sp>
      <p:sp>
        <p:nvSpPr>
          <p:cNvPr name="TextBox 11" id="11"/>
          <p:cNvSpPr txBox="true"/>
          <p:nvPr/>
        </p:nvSpPr>
        <p:spPr>
          <a:xfrm rot="0">
            <a:off x="8239981" y="5189318"/>
            <a:ext cx="2908740" cy="594952"/>
          </a:xfrm>
          <a:prstGeom prst="rect">
            <a:avLst/>
          </a:prstGeom>
        </p:spPr>
        <p:txBody>
          <a:bodyPr anchor="t" rtlCol="false" tIns="0" lIns="0" bIns="0" rIns="0">
            <a:spAutoFit/>
          </a:bodyPr>
          <a:lstStyle/>
          <a:p>
            <a:pPr algn="l">
              <a:lnSpc>
                <a:spcPts val="4480"/>
              </a:lnSpc>
            </a:pPr>
            <a:r>
              <a:rPr lang="en-US" sz="3200">
                <a:solidFill>
                  <a:srgbClr val="545454"/>
                </a:solidFill>
                <a:latin typeface="Codec Pro Bold"/>
                <a:ea typeface="Codec Pro Bold"/>
                <a:cs typeface="Codec Pro Bold"/>
                <a:sym typeface="Codec Pro Bold"/>
              </a:rPr>
              <a:t>Sub Objectives</a:t>
            </a:r>
          </a:p>
        </p:txBody>
      </p:sp>
      <p:sp>
        <p:nvSpPr>
          <p:cNvPr name="TextBox 12" id="12"/>
          <p:cNvSpPr txBox="true"/>
          <p:nvPr/>
        </p:nvSpPr>
        <p:spPr>
          <a:xfrm rot="0">
            <a:off x="1939212" y="2921869"/>
            <a:ext cx="15510277" cy="1519555"/>
          </a:xfrm>
          <a:prstGeom prst="rect">
            <a:avLst/>
          </a:prstGeom>
        </p:spPr>
        <p:txBody>
          <a:bodyPr anchor="t" rtlCol="false" tIns="0" lIns="0" bIns="0" rIns="0">
            <a:spAutoFit/>
          </a:bodyPr>
          <a:lstStyle/>
          <a:p>
            <a:pPr algn="ctr">
              <a:lnSpc>
                <a:spcPts val="3919"/>
              </a:lnSpc>
            </a:pPr>
            <a:r>
              <a:rPr lang="en-US" sz="2799">
                <a:solidFill>
                  <a:srgbClr val="545454"/>
                </a:solidFill>
                <a:latin typeface="Codec Pro"/>
                <a:ea typeface="Codec Pro"/>
                <a:cs typeface="Codec Pro"/>
                <a:sym typeface="Codec Pro"/>
              </a:rPr>
              <a:t>To develop an AI-driven assistant that provides farmers with a comprehensive roadmap for crop growth and real-time diagnostic support through image processing and interactive chat features.</a:t>
            </a:r>
          </a:p>
        </p:txBody>
      </p:sp>
      <p:sp>
        <p:nvSpPr>
          <p:cNvPr name="TextBox 13" id="13"/>
          <p:cNvSpPr txBox="true"/>
          <p:nvPr/>
        </p:nvSpPr>
        <p:spPr>
          <a:xfrm rot="0">
            <a:off x="1939212" y="5936782"/>
            <a:ext cx="15510277" cy="1852295"/>
          </a:xfrm>
          <a:prstGeom prst="rect">
            <a:avLst/>
          </a:prstGeom>
        </p:spPr>
        <p:txBody>
          <a:bodyPr anchor="t" rtlCol="false" tIns="0" lIns="0" bIns="0" rIns="0">
            <a:spAutoFit/>
          </a:bodyPr>
          <a:lstStyle/>
          <a:p>
            <a:pPr algn="just" marL="604519" indent="-302260" lvl="1">
              <a:lnSpc>
                <a:spcPts val="4899"/>
              </a:lnSpc>
              <a:buFont typeface="Arial"/>
              <a:buChar char="•"/>
            </a:pPr>
            <a:r>
              <a:rPr lang="en-US" sz="2799">
                <a:solidFill>
                  <a:srgbClr val="545454"/>
                </a:solidFill>
                <a:latin typeface="Codec Pro"/>
                <a:ea typeface="Codec Pro"/>
                <a:cs typeface="Codec Pro"/>
                <a:sym typeface="Codec Pro"/>
              </a:rPr>
              <a:t>To deliver personalized crop growth plans tailored to specific environmental conditions.</a:t>
            </a:r>
          </a:p>
          <a:p>
            <a:pPr algn="just" marL="604519" indent="-302260" lvl="1">
              <a:lnSpc>
                <a:spcPts val="4899"/>
              </a:lnSpc>
              <a:buFont typeface="Arial"/>
              <a:buChar char="•"/>
            </a:pPr>
            <a:r>
              <a:rPr lang="en-US" sz="2799">
                <a:solidFill>
                  <a:srgbClr val="545454"/>
                </a:solidFill>
                <a:latin typeface="Codec Pro"/>
                <a:ea typeface="Codec Pro"/>
                <a:cs typeface="Codec Pro"/>
                <a:sym typeface="Codec Pro"/>
              </a:rPr>
              <a:t>To enable early detection of plant health issues using CNN-based image processing.</a:t>
            </a:r>
          </a:p>
          <a:p>
            <a:pPr algn="just" marL="604519" indent="-302260" lvl="1">
              <a:lnSpc>
                <a:spcPts val="4899"/>
              </a:lnSpc>
              <a:buFont typeface="Arial"/>
              <a:buChar char="•"/>
            </a:pPr>
            <a:r>
              <a:rPr lang="en-US" sz="2799">
                <a:solidFill>
                  <a:srgbClr val="545454"/>
                </a:solidFill>
                <a:latin typeface="Codec Pro"/>
                <a:ea typeface="Codec Pro"/>
                <a:cs typeface="Codec Pro"/>
                <a:sym typeface="Codec Pro"/>
              </a:rPr>
              <a:t>To facilitate real-time, context-aware agricultural advice through a chat interface.</a:t>
            </a:r>
          </a:p>
        </p:txBody>
      </p:sp>
      <p:sp>
        <p:nvSpPr>
          <p:cNvPr name="TextBox 14" id="14"/>
          <p:cNvSpPr txBox="true"/>
          <p:nvPr/>
        </p:nvSpPr>
        <p:spPr>
          <a:xfrm rot="0">
            <a:off x="11159873" y="9389274"/>
            <a:ext cx="6467645" cy="443821"/>
          </a:xfrm>
          <a:prstGeom prst="rect">
            <a:avLst/>
          </a:prstGeom>
        </p:spPr>
        <p:txBody>
          <a:bodyPr anchor="t" rtlCol="false" tIns="0" lIns="0" bIns="0" rIns="0">
            <a:spAutoFit/>
          </a:bodyPr>
          <a:lstStyle/>
          <a:p>
            <a:pPr algn="r">
              <a:lnSpc>
                <a:spcPts val="3360"/>
              </a:lnSpc>
            </a:pPr>
            <a:r>
              <a:rPr lang="en-US" sz="2400">
                <a:solidFill>
                  <a:srgbClr val="545454"/>
                </a:solidFill>
                <a:latin typeface="Codec Pro Bold"/>
                <a:ea typeface="Codec Pro Bold"/>
                <a:cs typeface="Codec Pro Bold"/>
                <a:sym typeface="Codec Pro Bold"/>
              </a:rPr>
              <a:t>Dissanayake D M A P | IT21172632 | 24-25J-193</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2289811" y="2081962"/>
            <a:ext cx="14969489" cy="6686372"/>
          </a:xfrm>
          <a:custGeom>
            <a:avLst/>
            <a:gdLst/>
            <a:ahLst/>
            <a:cxnLst/>
            <a:rect r="r" b="b" t="t" l="l"/>
            <a:pathLst>
              <a:path h="6686372" w="14969489">
                <a:moveTo>
                  <a:pt x="0" y="0"/>
                </a:moveTo>
                <a:lnTo>
                  <a:pt x="14969489" y="0"/>
                </a:lnTo>
                <a:lnTo>
                  <a:pt x="14969489" y="6686372"/>
                </a:lnTo>
                <a:lnTo>
                  <a:pt x="0" y="6686372"/>
                </a:lnTo>
                <a:lnTo>
                  <a:pt x="0" y="0"/>
                </a:lnTo>
                <a:close/>
              </a:path>
            </a:pathLst>
          </a:custGeom>
          <a:blipFill>
            <a:blip r:embed="rId3"/>
            <a:stretch>
              <a:fillRect l="0" t="0" r="0" b="0"/>
            </a:stretch>
          </a:blipFill>
        </p:spPr>
      </p:sp>
      <p:sp>
        <p:nvSpPr>
          <p:cNvPr name="TextBox 10" id="10"/>
          <p:cNvSpPr txBox="true"/>
          <p:nvPr/>
        </p:nvSpPr>
        <p:spPr>
          <a:xfrm rot="0">
            <a:off x="2129401" y="847725"/>
            <a:ext cx="5271280" cy="979602"/>
          </a:xfrm>
          <a:prstGeom prst="rect">
            <a:avLst/>
          </a:prstGeom>
        </p:spPr>
        <p:txBody>
          <a:bodyPr anchor="t" rtlCol="false" tIns="0" lIns="0" bIns="0" rIns="0">
            <a:spAutoFit/>
          </a:bodyPr>
          <a:lstStyle/>
          <a:p>
            <a:pPr algn="l">
              <a:lnSpc>
                <a:spcPts val="7279"/>
              </a:lnSpc>
            </a:pPr>
            <a:r>
              <a:rPr lang="en-US" sz="5199">
                <a:solidFill>
                  <a:srgbClr val="545454"/>
                </a:solidFill>
                <a:latin typeface="Codec Pro Bold"/>
                <a:ea typeface="Codec Pro Bold"/>
                <a:cs typeface="Codec Pro Bold"/>
                <a:sym typeface="Codec Pro Bold"/>
              </a:rPr>
              <a:t>System Diagram</a:t>
            </a:r>
          </a:p>
        </p:txBody>
      </p:sp>
      <p:sp>
        <p:nvSpPr>
          <p:cNvPr name="TextBox 11" id="11"/>
          <p:cNvSpPr txBox="true"/>
          <p:nvPr/>
        </p:nvSpPr>
        <p:spPr>
          <a:xfrm rot="0">
            <a:off x="11159873" y="9389274"/>
            <a:ext cx="6467645" cy="443821"/>
          </a:xfrm>
          <a:prstGeom prst="rect">
            <a:avLst/>
          </a:prstGeom>
        </p:spPr>
        <p:txBody>
          <a:bodyPr anchor="t" rtlCol="false" tIns="0" lIns="0" bIns="0" rIns="0">
            <a:spAutoFit/>
          </a:bodyPr>
          <a:lstStyle/>
          <a:p>
            <a:pPr algn="r">
              <a:lnSpc>
                <a:spcPts val="3360"/>
              </a:lnSpc>
            </a:pPr>
            <a:r>
              <a:rPr lang="en-US" sz="2400">
                <a:solidFill>
                  <a:srgbClr val="545454"/>
                </a:solidFill>
                <a:latin typeface="Codec Pro Bold"/>
                <a:ea typeface="Codec Pro Bold"/>
                <a:cs typeface="Codec Pro Bold"/>
                <a:sym typeface="Codec Pro Bold"/>
              </a:rPr>
              <a:t>Dissanayake D M A P | IT21172632 | 24-25J-193</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9" id="9"/>
          <p:cNvSpPr txBox="true"/>
          <p:nvPr/>
        </p:nvSpPr>
        <p:spPr>
          <a:xfrm rot="0">
            <a:off x="2129401" y="847725"/>
            <a:ext cx="7719536" cy="972820"/>
          </a:xfrm>
          <a:prstGeom prst="rect">
            <a:avLst/>
          </a:prstGeom>
        </p:spPr>
        <p:txBody>
          <a:bodyPr anchor="t" rtlCol="false" tIns="0" lIns="0" bIns="0" rIns="0">
            <a:spAutoFit/>
          </a:bodyPr>
          <a:lstStyle/>
          <a:p>
            <a:pPr algn="l">
              <a:lnSpc>
                <a:spcPts val="7279"/>
              </a:lnSpc>
            </a:pPr>
            <a:r>
              <a:rPr lang="en-US" sz="5199">
                <a:solidFill>
                  <a:srgbClr val="545454"/>
                </a:solidFill>
                <a:latin typeface="Codec Pro Bold"/>
                <a:ea typeface="Codec Pro Bold"/>
                <a:cs typeface="Codec Pro Bold"/>
                <a:sym typeface="Codec Pro Bold"/>
              </a:rPr>
              <a:t>Technologies to be Used</a:t>
            </a:r>
          </a:p>
        </p:txBody>
      </p:sp>
      <p:sp>
        <p:nvSpPr>
          <p:cNvPr name="TextBox 10" id="10"/>
          <p:cNvSpPr txBox="true"/>
          <p:nvPr/>
        </p:nvSpPr>
        <p:spPr>
          <a:xfrm rot="0">
            <a:off x="11159873" y="9389274"/>
            <a:ext cx="6467645" cy="443821"/>
          </a:xfrm>
          <a:prstGeom prst="rect">
            <a:avLst/>
          </a:prstGeom>
        </p:spPr>
        <p:txBody>
          <a:bodyPr anchor="t" rtlCol="false" tIns="0" lIns="0" bIns="0" rIns="0">
            <a:spAutoFit/>
          </a:bodyPr>
          <a:lstStyle/>
          <a:p>
            <a:pPr algn="r">
              <a:lnSpc>
                <a:spcPts val="3360"/>
              </a:lnSpc>
            </a:pPr>
            <a:r>
              <a:rPr lang="en-US" sz="2400">
                <a:solidFill>
                  <a:srgbClr val="545454"/>
                </a:solidFill>
                <a:latin typeface="Codec Pro Bold"/>
                <a:ea typeface="Codec Pro Bold"/>
                <a:cs typeface="Codec Pro Bold"/>
                <a:sym typeface="Codec Pro Bold"/>
              </a:rPr>
              <a:t>Dissanayake D M A P | IT21172632 | 24-25J-193</a:t>
            </a:r>
          </a:p>
        </p:txBody>
      </p:sp>
      <p:sp>
        <p:nvSpPr>
          <p:cNvPr name="TextBox 11" id="11"/>
          <p:cNvSpPr txBox="true"/>
          <p:nvPr/>
        </p:nvSpPr>
        <p:spPr>
          <a:xfrm rot="0">
            <a:off x="2263952" y="2448660"/>
            <a:ext cx="4209812" cy="594995"/>
          </a:xfrm>
          <a:prstGeom prst="rect">
            <a:avLst/>
          </a:prstGeom>
        </p:spPr>
        <p:txBody>
          <a:bodyPr anchor="t" rtlCol="false" tIns="0" lIns="0" bIns="0" rIns="0">
            <a:spAutoFit/>
          </a:bodyPr>
          <a:lstStyle/>
          <a:p>
            <a:pPr algn="l">
              <a:lnSpc>
                <a:spcPts val="4480"/>
              </a:lnSpc>
            </a:pPr>
            <a:r>
              <a:rPr lang="en-US" sz="3200">
                <a:solidFill>
                  <a:srgbClr val="545454"/>
                </a:solidFill>
                <a:latin typeface="Codec Pro Bold"/>
                <a:ea typeface="Codec Pro Bold"/>
                <a:cs typeface="Codec Pro Bold"/>
                <a:sym typeface="Codec Pro Bold"/>
              </a:rPr>
              <a:t>Roadmap Generation</a:t>
            </a:r>
          </a:p>
        </p:txBody>
      </p:sp>
      <p:sp>
        <p:nvSpPr>
          <p:cNvPr name="TextBox 12" id="12"/>
          <p:cNvSpPr txBox="true"/>
          <p:nvPr/>
        </p:nvSpPr>
        <p:spPr>
          <a:xfrm rot="0">
            <a:off x="2263952" y="4487305"/>
            <a:ext cx="3461147" cy="594995"/>
          </a:xfrm>
          <a:prstGeom prst="rect">
            <a:avLst/>
          </a:prstGeom>
        </p:spPr>
        <p:txBody>
          <a:bodyPr anchor="t" rtlCol="false" tIns="0" lIns="0" bIns="0" rIns="0">
            <a:spAutoFit/>
          </a:bodyPr>
          <a:lstStyle/>
          <a:p>
            <a:pPr algn="l">
              <a:lnSpc>
                <a:spcPts val="4480"/>
              </a:lnSpc>
            </a:pPr>
            <a:r>
              <a:rPr lang="en-US" sz="3200">
                <a:solidFill>
                  <a:srgbClr val="545454"/>
                </a:solidFill>
                <a:latin typeface="Codec Pro Bold"/>
                <a:ea typeface="Codec Pro Bold"/>
                <a:cs typeface="Codec Pro Bold"/>
                <a:sym typeface="Codec Pro Bold"/>
              </a:rPr>
              <a:t>Image Processing</a:t>
            </a:r>
          </a:p>
        </p:txBody>
      </p:sp>
      <p:sp>
        <p:nvSpPr>
          <p:cNvPr name="TextBox 13" id="13"/>
          <p:cNvSpPr txBox="true"/>
          <p:nvPr/>
        </p:nvSpPr>
        <p:spPr>
          <a:xfrm rot="0">
            <a:off x="2263952" y="6521221"/>
            <a:ext cx="3268147" cy="594995"/>
          </a:xfrm>
          <a:prstGeom prst="rect">
            <a:avLst/>
          </a:prstGeom>
        </p:spPr>
        <p:txBody>
          <a:bodyPr anchor="t" rtlCol="false" tIns="0" lIns="0" bIns="0" rIns="0">
            <a:spAutoFit/>
          </a:bodyPr>
          <a:lstStyle/>
          <a:p>
            <a:pPr algn="l">
              <a:lnSpc>
                <a:spcPts val="4480"/>
              </a:lnSpc>
            </a:pPr>
            <a:r>
              <a:rPr lang="en-US" sz="3200">
                <a:solidFill>
                  <a:srgbClr val="545454"/>
                </a:solidFill>
                <a:latin typeface="Codec Pro Bold"/>
                <a:ea typeface="Codec Pro Bold"/>
                <a:cs typeface="Codec Pro Bold"/>
                <a:sym typeface="Codec Pro Bold"/>
              </a:rPr>
              <a:t>Chat Integration</a:t>
            </a:r>
          </a:p>
        </p:txBody>
      </p:sp>
      <p:sp>
        <p:nvSpPr>
          <p:cNvPr name="TextBox 14" id="14"/>
          <p:cNvSpPr txBox="true"/>
          <p:nvPr/>
        </p:nvSpPr>
        <p:spPr>
          <a:xfrm rot="0">
            <a:off x="2263952" y="3011282"/>
            <a:ext cx="13245800" cy="1233170"/>
          </a:xfrm>
          <a:prstGeom prst="rect">
            <a:avLst/>
          </a:prstGeom>
        </p:spPr>
        <p:txBody>
          <a:bodyPr anchor="t" rtlCol="false" tIns="0" lIns="0" bIns="0" rIns="0">
            <a:spAutoFit/>
          </a:bodyPr>
          <a:lstStyle/>
          <a:p>
            <a:pPr algn="just" marL="604519" indent="-302260" lvl="1">
              <a:lnSpc>
                <a:spcPts val="4899"/>
              </a:lnSpc>
              <a:buFont typeface="Arial"/>
              <a:buChar char="•"/>
            </a:pPr>
            <a:r>
              <a:rPr lang="en-US" sz="2799">
                <a:solidFill>
                  <a:srgbClr val="545454"/>
                </a:solidFill>
                <a:latin typeface="Codec Pro"/>
                <a:ea typeface="Codec Pro"/>
                <a:cs typeface="Codec Pro"/>
                <a:sym typeface="Codec Pro"/>
              </a:rPr>
              <a:t>Time-series analysis for growth phase prediction.</a:t>
            </a:r>
          </a:p>
          <a:p>
            <a:pPr algn="just" marL="604519" indent="-302260" lvl="1">
              <a:lnSpc>
                <a:spcPts val="4899"/>
              </a:lnSpc>
              <a:buFont typeface="Arial"/>
              <a:buChar char="•"/>
            </a:pPr>
            <a:r>
              <a:rPr lang="en-US" sz="2799">
                <a:solidFill>
                  <a:srgbClr val="545454"/>
                </a:solidFill>
                <a:latin typeface="Codec Pro"/>
                <a:ea typeface="Codec Pro"/>
                <a:cs typeface="Codec Pro"/>
                <a:sym typeface="Codec Pro"/>
              </a:rPr>
              <a:t>Agricultural databases for best practices.</a:t>
            </a:r>
          </a:p>
        </p:txBody>
      </p:sp>
      <p:sp>
        <p:nvSpPr>
          <p:cNvPr name="TextBox 15" id="15"/>
          <p:cNvSpPr txBox="true"/>
          <p:nvPr/>
        </p:nvSpPr>
        <p:spPr>
          <a:xfrm rot="0">
            <a:off x="2263952" y="5049926"/>
            <a:ext cx="13245800" cy="1233170"/>
          </a:xfrm>
          <a:prstGeom prst="rect">
            <a:avLst/>
          </a:prstGeom>
        </p:spPr>
        <p:txBody>
          <a:bodyPr anchor="t" rtlCol="false" tIns="0" lIns="0" bIns="0" rIns="0">
            <a:spAutoFit/>
          </a:bodyPr>
          <a:lstStyle/>
          <a:p>
            <a:pPr algn="just" marL="604519" indent="-302260" lvl="1">
              <a:lnSpc>
                <a:spcPts val="4899"/>
              </a:lnSpc>
              <a:buFont typeface="Arial"/>
              <a:buChar char="•"/>
            </a:pPr>
            <a:r>
              <a:rPr lang="en-US" sz="2799">
                <a:solidFill>
                  <a:srgbClr val="545454"/>
                </a:solidFill>
                <a:latin typeface="Codec Pro"/>
                <a:ea typeface="Codec Pro"/>
                <a:cs typeface="Codec Pro"/>
                <a:sym typeface="Codec Pro"/>
              </a:rPr>
              <a:t>Convolutional Neural Networks (CNN) for disease and health detection.</a:t>
            </a:r>
          </a:p>
          <a:p>
            <a:pPr algn="just" marL="604519" indent="-302260" lvl="1">
              <a:lnSpc>
                <a:spcPts val="4899"/>
              </a:lnSpc>
              <a:buFont typeface="Arial"/>
              <a:buChar char="•"/>
            </a:pPr>
            <a:r>
              <a:rPr lang="en-US" sz="2799">
                <a:solidFill>
                  <a:srgbClr val="545454"/>
                </a:solidFill>
                <a:latin typeface="Codec Pro"/>
                <a:ea typeface="Codec Pro"/>
                <a:cs typeface="Codec Pro"/>
                <a:sym typeface="Codec Pro"/>
              </a:rPr>
              <a:t>Image augmentation techniques for training.</a:t>
            </a:r>
          </a:p>
        </p:txBody>
      </p:sp>
      <p:sp>
        <p:nvSpPr>
          <p:cNvPr name="TextBox 16" id="16"/>
          <p:cNvSpPr txBox="true"/>
          <p:nvPr/>
        </p:nvSpPr>
        <p:spPr>
          <a:xfrm rot="0">
            <a:off x="2263952" y="7083843"/>
            <a:ext cx="13245800" cy="1233170"/>
          </a:xfrm>
          <a:prstGeom prst="rect">
            <a:avLst/>
          </a:prstGeom>
        </p:spPr>
        <p:txBody>
          <a:bodyPr anchor="t" rtlCol="false" tIns="0" lIns="0" bIns="0" rIns="0">
            <a:spAutoFit/>
          </a:bodyPr>
          <a:lstStyle/>
          <a:p>
            <a:pPr algn="just" marL="604519" indent="-302260" lvl="1">
              <a:lnSpc>
                <a:spcPts val="4899"/>
              </a:lnSpc>
              <a:buFont typeface="Arial"/>
              <a:buChar char="•"/>
            </a:pPr>
            <a:r>
              <a:rPr lang="en-US" sz="2799">
                <a:solidFill>
                  <a:srgbClr val="545454"/>
                </a:solidFill>
                <a:latin typeface="Codec Pro"/>
                <a:ea typeface="Codec Pro"/>
                <a:cs typeface="Codec Pro"/>
                <a:sym typeface="Codec Pro"/>
              </a:rPr>
              <a:t>Natural Language Processing (NLP) for understanding farmer queries.</a:t>
            </a:r>
          </a:p>
          <a:p>
            <a:pPr algn="just" marL="604519" indent="-302260" lvl="1">
              <a:lnSpc>
                <a:spcPts val="4899"/>
              </a:lnSpc>
              <a:buFont typeface="Arial"/>
              <a:buChar char="•"/>
            </a:pPr>
            <a:r>
              <a:rPr lang="en-US" sz="2799">
                <a:solidFill>
                  <a:srgbClr val="545454"/>
                </a:solidFill>
                <a:latin typeface="Codec Pro"/>
                <a:ea typeface="Codec Pro"/>
                <a:cs typeface="Codec Pro"/>
                <a:sym typeface="Codec Pro"/>
              </a:rPr>
              <a:t>API for real-time interaction with external databases and expert systems.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33525"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37298"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58548"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9" id="9"/>
          <p:cNvSpPr txBox="true"/>
          <p:nvPr/>
        </p:nvSpPr>
        <p:spPr>
          <a:xfrm rot="0">
            <a:off x="2138926" y="847725"/>
            <a:ext cx="5730578" cy="972820"/>
          </a:xfrm>
          <a:prstGeom prst="rect">
            <a:avLst/>
          </a:prstGeom>
        </p:spPr>
        <p:txBody>
          <a:bodyPr anchor="t" rtlCol="false" tIns="0" lIns="0" bIns="0" rIns="0">
            <a:spAutoFit/>
          </a:bodyPr>
          <a:lstStyle/>
          <a:p>
            <a:pPr algn="l">
              <a:lnSpc>
                <a:spcPts val="7279"/>
              </a:lnSpc>
            </a:pPr>
            <a:r>
              <a:rPr lang="en-US" sz="5199">
                <a:solidFill>
                  <a:srgbClr val="545454"/>
                </a:solidFill>
                <a:latin typeface="Codec Pro Bold"/>
                <a:ea typeface="Codec Pro Bold"/>
                <a:cs typeface="Codec Pro Bold"/>
                <a:sym typeface="Codec Pro Bold"/>
              </a:rPr>
              <a:t>Proposed Solution</a:t>
            </a:r>
          </a:p>
        </p:txBody>
      </p:sp>
      <p:sp>
        <p:nvSpPr>
          <p:cNvPr name="TextBox 10" id="10"/>
          <p:cNvSpPr txBox="true"/>
          <p:nvPr/>
        </p:nvSpPr>
        <p:spPr>
          <a:xfrm rot="0">
            <a:off x="2665729" y="2345562"/>
            <a:ext cx="13604069" cy="2184323"/>
          </a:xfrm>
          <a:prstGeom prst="rect">
            <a:avLst/>
          </a:prstGeom>
        </p:spPr>
        <p:txBody>
          <a:bodyPr anchor="t" rtlCol="false" tIns="0" lIns="0" bIns="0" rIns="0">
            <a:spAutoFit/>
          </a:bodyPr>
          <a:lstStyle/>
          <a:p>
            <a:pPr algn="l">
              <a:lnSpc>
                <a:spcPts val="3504"/>
              </a:lnSpc>
            </a:pPr>
            <a:r>
              <a:rPr lang="en-US" sz="2503">
                <a:solidFill>
                  <a:srgbClr val="545454"/>
                </a:solidFill>
                <a:latin typeface="Canva Sans"/>
                <a:ea typeface="Canva Sans"/>
                <a:cs typeface="Canva Sans"/>
                <a:sym typeface="Canva Sans"/>
              </a:rPr>
              <a:t>An AI-driven platform designed to support farmers by providing data-driven predictions and tailored recommendations. </a:t>
            </a:r>
          </a:p>
          <a:p>
            <a:pPr algn="l">
              <a:lnSpc>
                <a:spcPts val="3504"/>
              </a:lnSpc>
            </a:pPr>
          </a:p>
          <a:p>
            <a:pPr algn="l">
              <a:lnSpc>
                <a:spcPts val="3504"/>
              </a:lnSpc>
            </a:pPr>
            <a:r>
              <a:rPr lang="en-US" sz="2503">
                <a:solidFill>
                  <a:srgbClr val="545454"/>
                </a:solidFill>
                <a:latin typeface="Canva Sans"/>
                <a:ea typeface="Canva Sans"/>
                <a:cs typeface="Canva Sans"/>
                <a:sym typeface="Canva Sans"/>
              </a:rPr>
              <a:t>This system will assist farmers in predicting market trends, optimizing crop growth, and ensuring sustainable practices through:</a:t>
            </a:r>
          </a:p>
        </p:txBody>
      </p:sp>
      <p:sp>
        <p:nvSpPr>
          <p:cNvPr name="TextBox 11" id="11"/>
          <p:cNvSpPr txBox="true"/>
          <p:nvPr/>
        </p:nvSpPr>
        <p:spPr>
          <a:xfrm rot="0">
            <a:off x="5151432" y="5053760"/>
            <a:ext cx="9427270" cy="940993"/>
          </a:xfrm>
          <a:prstGeom prst="rect">
            <a:avLst/>
          </a:prstGeom>
        </p:spPr>
        <p:txBody>
          <a:bodyPr anchor="t" rtlCol="false" tIns="0" lIns="0" bIns="0" rIns="0">
            <a:spAutoFit/>
          </a:bodyPr>
          <a:lstStyle/>
          <a:p>
            <a:pPr algn="l">
              <a:lnSpc>
                <a:spcPts val="3784"/>
              </a:lnSpc>
            </a:pPr>
            <a:r>
              <a:rPr lang="en-US" sz="2703">
                <a:solidFill>
                  <a:srgbClr val="545454"/>
                </a:solidFill>
                <a:latin typeface="Canva Sans Bold"/>
                <a:ea typeface="Canva Sans Bold"/>
                <a:cs typeface="Canva Sans Bold"/>
                <a:sym typeface="Canva Sans Bold"/>
              </a:rPr>
              <a:t>AgriProfitPredict</a:t>
            </a:r>
          </a:p>
          <a:p>
            <a:pPr algn="l">
              <a:lnSpc>
                <a:spcPts val="3784"/>
              </a:lnSpc>
            </a:pPr>
            <a:r>
              <a:rPr lang="en-US" sz="2703">
                <a:solidFill>
                  <a:srgbClr val="545454"/>
                </a:solidFill>
                <a:latin typeface="Canva Sans"/>
                <a:ea typeface="Canva Sans"/>
                <a:cs typeface="Canva Sans"/>
                <a:sym typeface="Canva Sans"/>
              </a:rPr>
              <a:t>Comprehensive Price and Profit Prediction System</a:t>
            </a:r>
          </a:p>
        </p:txBody>
      </p:sp>
      <p:sp>
        <p:nvSpPr>
          <p:cNvPr name="TextBox 12" id="12"/>
          <p:cNvSpPr txBox="true"/>
          <p:nvPr/>
        </p:nvSpPr>
        <p:spPr>
          <a:xfrm rot="0">
            <a:off x="5151432" y="6171788"/>
            <a:ext cx="9427270" cy="464743"/>
          </a:xfrm>
          <a:prstGeom prst="rect">
            <a:avLst/>
          </a:prstGeom>
        </p:spPr>
        <p:txBody>
          <a:bodyPr anchor="t" rtlCol="false" tIns="0" lIns="0" bIns="0" rIns="0">
            <a:spAutoFit/>
          </a:bodyPr>
          <a:lstStyle/>
          <a:p>
            <a:pPr algn="l">
              <a:lnSpc>
                <a:spcPts val="3784"/>
              </a:lnSpc>
            </a:pPr>
            <a:r>
              <a:rPr lang="en-US" sz="2703">
                <a:solidFill>
                  <a:srgbClr val="545454"/>
                </a:solidFill>
                <a:latin typeface="Canva Sans Bold"/>
                <a:ea typeface="Canva Sans Bold"/>
                <a:cs typeface="Canva Sans Bold"/>
                <a:sym typeface="Canva Sans Bold"/>
              </a:rPr>
              <a:t>AgriGrowth Analysis Predictor</a:t>
            </a:r>
          </a:p>
        </p:txBody>
      </p:sp>
      <p:sp>
        <p:nvSpPr>
          <p:cNvPr name="TextBox 13" id="13"/>
          <p:cNvSpPr txBox="true"/>
          <p:nvPr/>
        </p:nvSpPr>
        <p:spPr>
          <a:xfrm rot="0">
            <a:off x="5151432" y="6813565"/>
            <a:ext cx="9427270" cy="940993"/>
          </a:xfrm>
          <a:prstGeom prst="rect">
            <a:avLst/>
          </a:prstGeom>
        </p:spPr>
        <p:txBody>
          <a:bodyPr anchor="t" rtlCol="false" tIns="0" lIns="0" bIns="0" rIns="0">
            <a:spAutoFit/>
          </a:bodyPr>
          <a:lstStyle/>
          <a:p>
            <a:pPr algn="l">
              <a:lnSpc>
                <a:spcPts val="3784"/>
              </a:lnSpc>
            </a:pPr>
            <a:r>
              <a:rPr lang="en-US" sz="2703">
                <a:solidFill>
                  <a:srgbClr val="545454"/>
                </a:solidFill>
                <a:latin typeface="Canva Sans Bold"/>
                <a:ea typeface="Canva Sans Bold"/>
                <a:cs typeface="Canva Sans Bold"/>
                <a:sym typeface="Canva Sans Bold"/>
              </a:rPr>
              <a:t>CropWise</a:t>
            </a:r>
          </a:p>
          <a:p>
            <a:pPr algn="l">
              <a:lnSpc>
                <a:spcPts val="3784"/>
              </a:lnSpc>
            </a:pPr>
            <a:r>
              <a:rPr lang="en-US" sz="2703">
                <a:solidFill>
                  <a:srgbClr val="545454"/>
                </a:solidFill>
                <a:latin typeface="Canva Sans"/>
                <a:ea typeface="Canva Sans"/>
                <a:cs typeface="Canva Sans"/>
                <a:sym typeface="Canva Sans"/>
              </a:rPr>
              <a:t>Decision Support System for Crop Recommendation</a:t>
            </a:r>
          </a:p>
        </p:txBody>
      </p:sp>
      <p:sp>
        <p:nvSpPr>
          <p:cNvPr name="TextBox 14" id="14"/>
          <p:cNvSpPr txBox="true"/>
          <p:nvPr/>
        </p:nvSpPr>
        <p:spPr>
          <a:xfrm rot="0">
            <a:off x="5151432" y="7931592"/>
            <a:ext cx="9427270" cy="464743"/>
          </a:xfrm>
          <a:prstGeom prst="rect">
            <a:avLst/>
          </a:prstGeom>
        </p:spPr>
        <p:txBody>
          <a:bodyPr anchor="t" rtlCol="false" tIns="0" lIns="0" bIns="0" rIns="0">
            <a:spAutoFit/>
          </a:bodyPr>
          <a:lstStyle/>
          <a:p>
            <a:pPr algn="l">
              <a:lnSpc>
                <a:spcPts val="3784"/>
              </a:lnSpc>
            </a:pPr>
            <a:r>
              <a:rPr lang="en-US" sz="2703">
                <a:solidFill>
                  <a:srgbClr val="545454"/>
                </a:solidFill>
                <a:latin typeface="Canva Sans Bold"/>
                <a:ea typeface="Canva Sans Bold"/>
                <a:cs typeface="Canva Sans Bold"/>
                <a:sym typeface="Canva Sans Bold"/>
              </a:rPr>
              <a:t>Personalized Agri Assistant</a:t>
            </a:r>
          </a:p>
        </p:txBody>
      </p:sp>
      <p:sp>
        <p:nvSpPr>
          <p:cNvPr name="Freeform 15" id="15"/>
          <p:cNvSpPr/>
          <p:nvPr/>
        </p:nvSpPr>
        <p:spPr>
          <a:xfrm flipH="false" flipV="false" rot="0">
            <a:off x="4567534" y="5110910"/>
            <a:ext cx="436681" cy="436681"/>
          </a:xfrm>
          <a:custGeom>
            <a:avLst/>
            <a:gdLst/>
            <a:ahLst/>
            <a:cxnLst/>
            <a:rect r="r" b="b" t="t" l="l"/>
            <a:pathLst>
              <a:path h="436681" w="436681">
                <a:moveTo>
                  <a:pt x="0" y="0"/>
                </a:moveTo>
                <a:lnTo>
                  <a:pt x="436681" y="0"/>
                </a:lnTo>
                <a:lnTo>
                  <a:pt x="436681" y="436681"/>
                </a:lnTo>
                <a:lnTo>
                  <a:pt x="0" y="4366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4567534" y="6228938"/>
            <a:ext cx="436681" cy="436681"/>
          </a:xfrm>
          <a:custGeom>
            <a:avLst/>
            <a:gdLst/>
            <a:ahLst/>
            <a:cxnLst/>
            <a:rect r="r" b="b" t="t" l="l"/>
            <a:pathLst>
              <a:path h="436681" w="436681">
                <a:moveTo>
                  <a:pt x="0" y="0"/>
                </a:moveTo>
                <a:lnTo>
                  <a:pt x="436681" y="0"/>
                </a:lnTo>
                <a:lnTo>
                  <a:pt x="436681" y="436680"/>
                </a:lnTo>
                <a:lnTo>
                  <a:pt x="0" y="4366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4567534" y="6875956"/>
            <a:ext cx="436681" cy="436681"/>
          </a:xfrm>
          <a:custGeom>
            <a:avLst/>
            <a:gdLst/>
            <a:ahLst/>
            <a:cxnLst/>
            <a:rect r="r" b="b" t="t" l="l"/>
            <a:pathLst>
              <a:path h="436681" w="436681">
                <a:moveTo>
                  <a:pt x="0" y="0"/>
                </a:moveTo>
                <a:lnTo>
                  <a:pt x="436681" y="0"/>
                </a:lnTo>
                <a:lnTo>
                  <a:pt x="436681" y="436681"/>
                </a:lnTo>
                <a:lnTo>
                  <a:pt x="0" y="4366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0">
            <a:off x="4567534" y="7988742"/>
            <a:ext cx="436681" cy="436681"/>
          </a:xfrm>
          <a:custGeom>
            <a:avLst/>
            <a:gdLst/>
            <a:ahLst/>
            <a:cxnLst/>
            <a:rect r="r" b="b" t="t" l="l"/>
            <a:pathLst>
              <a:path h="436681" w="436681">
                <a:moveTo>
                  <a:pt x="0" y="0"/>
                </a:moveTo>
                <a:lnTo>
                  <a:pt x="436681" y="0"/>
                </a:lnTo>
                <a:lnTo>
                  <a:pt x="436681" y="436681"/>
                </a:lnTo>
                <a:lnTo>
                  <a:pt x="0" y="4366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9" id="9"/>
          <p:cNvSpPr txBox="true"/>
          <p:nvPr/>
        </p:nvSpPr>
        <p:spPr>
          <a:xfrm rot="0">
            <a:off x="2129401" y="847725"/>
            <a:ext cx="4403612" cy="979602"/>
          </a:xfrm>
          <a:prstGeom prst="rect">
            <a:avLst/>
          </a:prstGeom>
        </p:spPr>
        <p:txBody>
          <a:bodyPr anchor="t" rtlCol="false" tIns="0" lIns="0" bIns="0" rIns="0">
            <a:spAutoFit/>
          </a:bodyPr>
          <a:lstStyle/>
          <a:p>
            <a:pPr algn="l">
              <a:lnSpc>
                <a:spcPts val="7279"/>
              </a:lnSpc>
            </a:pPr>
            <a:r>
              <a:rPr lang="en-US" sz="5199">
                <a:solidFill>
                  <a:srgbClr val="545454"/>
                </a:solidFill>
                <a:latin typeface="Codec Pro Bold"/>
                <a:ea typeface="Codec Pro Bold"/>
                <a:cs typeface="Codec Pro Bold"/>
                <a:sym typeface="Codec Pro Bold"/>
              </a:rPr>
              <a:t>Requirements</a:t>
            </a:r>
          </a:p>
        </p:txBody>
      </p:sp>
      <p:sp>
        <p:nvSpPr>
          <p:cNvPr name="TextBox 10" id="10"/>
          <p:cNvSpPr txBox="true"/>
          <p:nvPr/>
        </p:nvSpPr>
        <p:spPr>
          <a:xfrm rot="0">
            <a:off x="11159873" y="9389274"/>
            <a:ext cx="6467645" cy="443821"/>
          </a:xfrm>
          <a:prstGeom prst="rect">
            <a:avLst/>
          </a:prstGeom>
        </p:spPr>
        <p:txBody>
          <a:bodyPr anchor="t" rtlCol="false" tIns="0" lIns="0" bIns="0" rIns="0">
            <a:spAutoFit/>
          </a:bodyPr>
          <a:lstStyle/>
          <a:p>
            <a:pPr algn="r">
              <a:lnSpc>
                <a:spcPts val="3360"/>
              </a:lnSpc>
            </a:pPr>
            <a:r>
              <a:rPr lang="en-US" sz="2400">
                <a:solidFill>
                  <a:srgbClr val="545454"/>
                </a:solidFill>
                <a:latin typeface="Codec Pro Bold"/>
                <a:ea typeface="Codec Pro Bold"/>
                <a:cs typeface="Codec Pro Bold"/>
                <a:sym typeface="Codec Pro Bold"/>
              </a:rPr>
              <a:t>Dissanayake D M A P | IT21172632 | 24-25J-193</a:t>
            </a:r>
          </a:p>
        </p:txBody>
      </p:sp>
      <p:sp>
        <p:nvSpPr>
          <p:cNvPr name="TextBox 11" id="11"/>
          <p:cNvSpPr txBox="true"/>
          <p:nvPr/>
        </p:nvSpPr>
        <p:spPr>
          <a:xfrm rot="0">
            <a:off x="2129401" y="2522609"/>
            <a:ext cx="4884114" cy="594952"/>
          </a:xfrm>
          <a:prstGeom prst="rect">
            <a:avLst/>
          </a:prstGeom>
        </p:spPr>
        <p:txBody>
          <a:bodyPr anchor="t" rtlCol="false" tIns="0" lIns="0" bIns="0" rIns="0">
            <a:spAutoFit/>
          </a:bodyPr>
          <a:lstStyle/>
          <a:p>
            <a:pPr algn="l">
              <a:lnSpc>
                <a:spcPts val="4480"/>
              </a:lnSpc>
            </a:pPr>
            <a:r>
              <a:rPr lang="en-US" sz="3200">
                <a:solidFill>
                  <a:srgbClr val="545454"/>
                </a:solidFill>
                <a:latin typeface="Codec Pro Bold"/>
                <a:ea typeface="Codec Pro Bold"/>
                <a:cs typeface="Codec Pro Bold"/>
                <a:sym typeface="Codec Pro Bold"/>
              </a:rPr>
              <a:t>Functional Requirements</a:t>
            </a:r>
          </a:p>
        </p:txBody>
      </p:sp>
      <p:sp>
        <p:nvSpPr>
          <p:cNvPr name="TextBox 12" id="12"/>
          <p:cNvSpPr txBox="true"/>
          <p:nvPr/>
        </p:nvSpPr>
        <p:spPr>
          <a:xfrm rot="0">
            <a:off x="2129401" y="5832876"/>
            <a:ext cx="5863190" cy="594952"/>
          </a:xfrm>
          <a:prstGeom prst="rect">
            <a:avLst/>
          </a:prstGeom>
        </p:spPr>
        <p:txBody>
          <a:bodyPr anchor="t" rtlCol="false" tIns="0" lIns="0" bIns="0" rIns="0">
            <a:spAutoFit/>
          </a:bodyPr>
          <a:lstStyle/>
          <a:p>
            <a:pPr algn="l">
              <a:lnSpc>
                <a:spcPts val="4480"/>
              </a:lnSpc>
            </a:pPr>
            <a:r>
              <a:rPr lang="en-US" sz="3200">
                <a:solidFill>
                  <a:srgbClr val="545454"/>
                </a:solidFill>
                <a:latin typeface="Codec Pro Bold"/>
                <a:ea typeface="Codec Pro Bold"/>
                <a:cs typeface="Codec Pro Bold"/>
                <a:sym typeface="Codec Pro Bold"/>
              </a:rPr>
              <a:t>Non-Functional Requirements</a:t>
            </a:r>
          </a:p>
        </p:txBody>
      </p:sp>
      <p:sp>
        <p:nvSpPr>
          <p:cNvPr name="TextBox 13" id="13"/>
          <p:cNvSpPr txBox="true"/>
          <p:nvPr/>
        </p:nvSpPr>
        <p:spPr>
          <a:xfrm rot="0">
            <a:off x="2129401" y="3085230"/>
            <a:ext cx="13245800" cy="2471420"/>
          </a:xfrm>
          <a:prstGeom prst="rect">
            <a:avLst/>
          </a:prstGeom>
        </p:spPr>
        <p:txBody>
          <a:bodyPr anchor="t" rtlCol="false" tIns="0" lIns="0" bIns="0" rIns="0">
            <a:spAutoFit/>
          </a:bodyPr>
          <a:lstStyle/>
          <a:p>
            <a:pPr algn="just" marL="604519" indent="-302260" lvl="1">
              <a:lnSpc>
                <a:spcPts val="4899"/>
              </a:lnSpc>
              <a:buFont typeface="Arial"/>
              <a:buChar char="•"/>
            </a:pPr>
            <a:r>
              <a:rPr lang="en-US" sz="2799">
                <a:solidFill>
                  <a:srgbClr val="545454"/>
                </a:solidFill>
                <a:latin typeface="Codec Pro"/>
                <a:ea typeface="Codec Pro"/>
                <a:cs typeface="Codec Pro"/>
                <a:sym typeface="Codec Pro"/>
              </a:rPr>
              <a:t>Roadmap Generation based on crop type and environmental data.</a:t>
            </a:r>
          </a:p>
          <a:p>
            <a:pPr algn="just" marL="604519" indent="-302260" lvl="1">
              <a:lnSpc>
                <a:spcPts val="4899"/>
              </a:lnSpc>
              <a:buFont typeface="Arial"/>
              <a:buChar char="•"/>
            </a:pPr>
            <a:r>
              <a:rPr lang="en-US" sz="2799">
                <a:solidFill>
                  <a:srgbClr val="545454"/>
                </a:solidFill>
                <a:latin typeface="Codec Pro"/>
                <a:ea typeface="Codec Pro"/>
                <a:cs typeface="Codec Pro"/>
                <a:sym typeface="Codec Pro"/>
              </a:rPr>
              <a:t>Image Upload and Analysis for Diagnosing Plant Health.</a:t>
            </a:r>
          </a:p>
          <a:p>
            <a:pPr algn="just" marL="604519" indent="-302260" lvl="1">
              <a:lnSpc>
                <a:spcPts val="4899"/>
              </a:lnSpc>
              <a:buFont typeface="Arial"/>
              <a:buChar char="•"/>
            </a:pPr>
            <a:r>
              <a:rPr lang="en-US" sz="2799">
                <a:solidFill>
                  <a:srgbClr val="545454"/>
                </a:solidFill>
                <a:latin typeface="Codec Pro"/>
                <a:ea typeface="Codec Pro"/>
                <a:cs typeface="Codec Pro"/>
                <a:sym typeface="Codec Pro"/>
              </a:rPr>
              <a:t>Interactive Chat for real-time agricultural advice.</a:t>
            </a:r>
          </a:p>
          <a:p>
            <a:pPr algn="just" marL="604519" indent="-302260" lvl="1">
              <a:lnSpc>
                <a:spcPts val="4899"/>
              </a:lnSpc>
              <a:buFont typeface="Arial"/>
              <a:buChar char="•"/>
            </a:pPr>
            <a:r>
              <a:rPr lang="en-US" sz="2799">
                <a:solidFill>
                  <a:srgbClr val="545454"/>
                </a:solidFill>
                <a:latin typeface="Codec Pro"/>
                <a:ea typeface="Codec Pro"/>
                <a:cs typeface="Codec Pro"/>
                <a:sym typeface="Codec Pro"/>
              </a:rPr>
              <a:t>Real-Time Feedback and Recommendations.</a:t>
            </a:r>
          </a:p>
        </p:txBody>
      </p:sp>
      <p:sp>
        <p:nvSpPr>
          <p:cNvPr name="TextBox 14" id="14"/>
          <p:cNvSpPr txBox="true"/>
          <p:nvPr/>
        </p:nvSpPr>
        <p:spPr>
          <a:xfrm rot="0">
            <a:off x="2129401" y="6395497"/>
            <a:ext cx="13245800" cy="1852295"/>
          </a:xfrm>
          <a:prstGeom prst="rect">
            <a:avLst/>
          </a:prstGeom>
        </p:spPr>
        <p:txBody>
          <a:bodyPr anchor="t" rtlCol="false" tIns="0" lIns="0" bIns="0" rIns="0">
            <a:spAutoFit/>
          </a:bodyPr>
          <a:lstStyle/>
          <a:p>
            <a:pPr algn="just" marL="604519" indent="-302260" lvl="1">
              <a:lnSpc>
                <a:spcPts val="4899"/>
              </a:lnSpc>
              <a:buFont typeface="Arial"/>
              <a:buChar char="•"/>
            </a:pPr>
            <a:r>
              <a:rPr lang="en-US" sz="2799">
                <a:solidFill>
                  <a:srgbClr val="545454"/>
                </a:solidFill>
                <a:latin typeface="Codec Pro"/>
                <a:ea typeface="Codec Pro"/>
                <a:cs typeface="Codec Pro"/>
                <a:sym typeface="Codec Pro"/>
              </a:rPr>
              <a:t>High accuracy in health diagnosis.</a:t>
            </a:r>
          </a:p>
          <a:p>
            <a:pPr algn="just" marL="604519" indent="-302260" lvl="1">
              <a:lnSpc>
                <a:spcPts val="4899"/>
              </a:lnSpc>
              <a:buFont typeface="Arial"/>
              <a:buChar char="•"/>
            </a:pPr>
            <a:r>
              <a:rPr lang="en-US" sz="2799">
                <a:solidFill>
                  <a:srgbClr val="545454"/>
                </a:solidFill>
                <a:latin typeface="Codec Pro"/>
                <a:ea typeface="Codec Pro"/>
                <a:cs typeface="Codec Pro"/>
                <a:sym typeface="Codec Pro"/>
              </a:rPr>
              <a:t>Scalability to support multiple users simultaneously.</a:t>
            </a:r>
          </a:p>
          <a:p>
            <a:pPr algn="just" marL="604519" indent="-302260" lvl="1">
              <a:lnSpc>
                <a:spcPts val="4899"/>
              </a:lnSpc>
              <a:buFont typeface="Arial"/>
              <a:buChar char="•"/>
            </a:pPr>
            <a:r>
              <a:rPr lang="en-US" sz="2799">
                <a:solidFill>
                  <a:srgbClr val="545454"/>
                </a:solidFill>
                <a:latin typeface="Codec Pro"/>
                <a:ea typeface="Codec Pro"/>
                <a:cs typeface="Codec Pro"/>
                <a:sym typeface="Codec Pro"/>
              </a:rPr>
              <a:t>Reliable performance under various network conditions</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grpSp>
        <p:nvGrpSpPr>
          <p:cNvPr name="Group 9" id="9"/>
          <p:cNvGrpSpPr/>
          <p:nvPr/>
        </p:nvGrpSpPr>
        <p:grpSpPr>
          <a:xfrm rot="0">
            <a:off x="7262321" y="2789265"/>
            <a:ext cx="5226569" cy="944737"/>
            <a:chOff x="0" y="0"/>
            <a:chExt cx="6968758" cy="1259650"/>
          </a:xfrm>
        </p:grpSpPr>
        <p:grpSp>
          <p:nvGrpSpPr>
            <p:cNvPr name="Group 10" id="10"/>
            <p:cNvGrpSpPr/>
            <p:nvPr/>
          </p:nvGrpSpPr>
          <p:grpSpPr>
            <a:xfrm rot="0">
              <a:off x="0" y="0"/>
              <a:ext cx="6968758" cy="1259650"/>
              <a:chOff x="0" y="0"/>
              <a:chExt cx="1376545" cy="248820"/>
            </a:xfrm>
          </p:grpSpPr>
          <p:sp>
            <p:nvSpPr>
              <p:cNvPr name="Freeform 11" id="11"/>
              <p:cNvSpPr/>
              <p:nvPr/>
            </p:nvSpPr>
            <p:spPr>
              <a:xfrm flipH="false" flipV="false" rot="0">
                <a:off x="0" y="0"/>
                <a:ext cx="1376545" cy="248820"/>
              </a:xfrm>
              <a:custGeom>
                <a:avLst/>
                <a:gdLst/>
                <a:ahLst/>
                <a:cxnLst/>
                <a:rect r="r" b="b" t="t" l="l"/>
                <a:pathLst>
                  <a:path h="248820" w="1376545">
                    <a:moveTo>
                      <a:pt x="74063" y="0"/>
                    </a:moveTo>
                    <a:lnTo>
                      <a:pt x="1302482" y="0"/>
                    </a:lnTo>
                    <a:cubicBezTo>
                      <a:pt x="1343386" y="0"/>
                      <a:pt x="1376545" y="33159"/>
                      <a:pt x="1376545" y="74063"/>
                    </a:cubicBezTo>
                    <a:lnTo>
                      <a:pt x="1376545" y="174757"/>
                    </a:lnTo>
                    <a:cubicBezTo>
                      <a:pt x="1376545" y="215661"/>
                      <a:pt x="1343386" y="248820"/>
                      <a:pt x="1302482" y="248820"/>
                    </a:cubicBezTo>
                    <a:lnTo>
                      <a:pt x="74063" y="248820"/>
                    </a:lnTo>
                    <a:cubicBezTo>
                      <a:pt x="33159" y="248820"/>
                      <a:pt x="0" y="215661"/>
                      <a:pt x="0" y="174757"/>
                    </a:cubicBezTo>
                    <a:lnTo>
                      <a:pt x="0" y="74063"/>
                    </a:lnTo>
                    <a:cubicBezTo>
                      <a:pt x="0" y="33159"/>
                      <a:pt x="33159" y="0"/>
                      <a:pt x="74063" y="0"/>
                    </a:cubicBezTo>
                    <a:close/>
                  </a:path>
                </a:pathLst>
              </a:custGeom>
              <a:solidFill>
                <a:srgbClr val="1C5739"/>
              </a:solidFill>
            </p:spPr>
          </p:sp>
          <p:sp>
            <p:nvSpPr>
              <p:cNvPr name="TextBox 12" id="12"/>
              <p:cNvSpPr txBox="true"/>
              <p:nvPr/>
            </p:nvSpPr>
            <p:spPr>
              <a:xfrm>
                <a:off x="0" y="-19050"/>
                <a:ext cx="1376545" cy="267870"/>
              </a:xfrm>
              <a:prstGeom prst="rect">
                <a:avLst/>
              </a:prstGeom>
            </p:spPr>
            <p:txBody>
              <a:bodyPr anchor="ctr" rtlCol="false" tIns="50800" lIns="50800" bIns="50800" rIns="50800"/>
              <a:lstStyle/>
              <a:p>
                <a:pPr algn="ctr">
                  <a:lnSpc>
                    <a:spcPts val="2859"/>
                  </a:lnSpc>
                </a:pPr>
              </a:p>
            </p:txBody>
          </p:sp>
        </p:grpSp>
        <p:sp>
          <p:nvSpPr>
            <p:cNvPr name="TextBox 13" id="13"/>
            <p:cNvSpPr txBox="true"/>
            <p:nvPr/>
          </p:nvSpPr>
          <p:spPr>
            <a:xfrm rot="0">
              <a:off x="1285408" y="195090"/>
              <a:ext cx="4397942" cy="755170"/>
            </a:xfrm>
            <a:prstGeom prst="rect">
              <a:avLst/>
            </a:prstGeom>
          </p:spPr>
          <p:txBody>
            <a:bodyPr anchor="t" rtlCol="false" tIns="0" lIns="0" bIns="0" rIns="0">
              <a:spAutoFit/>
            </a:bodyPr>
            <a:lstStyle/>
            <a:p>
              <a:pPr algn="l">
                <a:lnSpc>
                  <a:spcPts val="4480"/>
                </a:lnSpc>
              </a:pPr>
              <a:r>
                <a:rPr lang="en-US" sz="3200">
                  <a:solidFill>
                    <a:srgbClr val="FFFFFF"/>
                  </a:solidFill>
                  <a:latin typeface="Codec Pro Bold"/>
                  <a:ea typeface="Codec Pro Bold"/>
                  <a:cs typeface="Codec Pro Bold"/>
                  <a:sym typeface="Codec Pro Bold"/>
                </a:rPr>
                <a:t>Research Project</a:t>
              </a:r>
            </a:p>
          </p:txBody>
        </p:sp>
      </p:grpSp>
      <p:sp>
        <p:nvSpPr>
          <p:cNvPr name="TextBox 14" id="14"/>
          <p:cNvSpPr txBox="true"/>
          <p:nvPr/>
        </p:nvSpPr>
        <p:spPr>
          <a:xfrm rot="0">
            <a:off x="2129401" y="847725"/>
            <a:ext cx="7375497" cy="979602"/>
          </a:xfrm>
          <a:prstGeom prst="rect">
            <a:avLst/>
          </a:prstGeom>
        </p:spPr>
        <p:txBody>
          <a:bodyPr anchor="t" rtlCol="false" tIns="0" lIns="0" bIns="0" rIns="0">
            <a:spAutoFit/>
          </a:bodyPr>
          <a:lstStyle/>
          <a:p>
            <a:pPr algn="l">
              <a:lnSpc>
                <a:spcPts val="7279"/>
              </a:lnSpc>
            </a:pPr>
            <a:r>
              <a:rPr lang="en-US" sz="5199">
                <a:solidFill>
                  <a:srgbClr val="545454"/>
                </a:solidFill>
                <a:latin typeface="Codec Pro Bold"/>
                <a:ea typeface="Codec Pro Bold"/>
                <a:cs typeface="Codec Pro Bold"/>
                <a:sym typeface="Codec Pro Bold"/>
              </a:rPr>
              <a:t>Work Breakdown Chart</a:t>
            </a:r>
          </a:p>
        </p:txBody>
      </p:sp>
      <p:sp>
        <p:nvSpPr>
          <p:cNvPr name="TextBox 15" id="15"/>
          <p:cNvSpPr txBox="true"/>
          <p:nvPr/>
        </p:nvSpPr>
        <p:spPr>
          <a:xfrm rot="0">
            <a:off x="1926630" y="6045826"/>
            <a:ext cx="2371985" cy="1700995"/>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545454"/>
                </a:solidFill>
                <a:latin typeface="Codec Pro Bold"/>
                <a:ea typeface="Codec Pro Bold"/>
                <a:cs typeface="Codec Pro Bold"/>
                <a:sym typeface="Codec Pro Bold"/>
              </a:rPr>
              <a:t>Research</a:t>
            </a:r>
          </a:p>
          <a:p>
            <a:pPr algn="l">
              <a:lnSpc>
                <a:spcPts val="3359"/>
              </a:lnSpc>
            </a:pPr>
          </a:p>
          <a:p>
            <a:pPr algn="l" marL="518160" indent="-259080" lvl="1">
              <a:lnSpc>
                <a:spcPts val="3359"/>
              </a:lnSpc>
              <a:buFont typeface="Arial"/>
              <a:buChar char="•"/>
            </a:pPr>
            <a:r>
              <a:rPr lang="en-US" sz="2400">
                <a:solidFill>
                  <a:srgbClr val="545454"/>
                </a:solidFill>
                <a:latin typeface="Codec Pro Bold"/>
                <a:ea typeface="Codec Pro Bold"/>
                <a:cs typeface="Codec Pro Bold"/>
                <a:sym typeface="Codec Pro Bold"/>
              </a:rPr>
              <a:t>Dataset Collection</a:t>
            </a:r>
          </a:p>
        </p:txBody>
      </p:sp>
      <p:sp>
        <p:nvSpPr>
          <p:cNvPr name="TextBox 16" id="16"/>
          <p:cNvSpPr txBox="true"/>
          <p:nvPr/>
        </p:nvSpPr>
        <p:spPr>
          <a:xfrm rot="0">
            <a:off x="4545446" y="6045826"/>
            <a:ext cx="2507088" cy="1281937"/>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545454"/>
                </a:solidFill>
                <a:latin typeface="Codec Pro Bold"/>
                <a:ea typeface="Codec Pro Bold"/>
                <a:cs typeface="Codec Pro Bold"/>
                <a:sym typeface="Codec Pro Bold"/>
              </a:rPr>
              <a:t>Roadmap Module development</a:t>
            </a:r>
          </a:p>
        </p:txBody>
      </p:sp>
      <p:sp>
        <p:nvSpPr>
          <p:cNvPr name="TextBox 17" id="17"/>
          <p:cNvSpPr txBox="true"/>
          <p:nvPr/>
        </p:nvSpPr>
        <p:spPr>
          <a:xfrm rot="0">
            <a:off x="7299365" y="6045826"/>
            <a:ext cx="2446180" cy="1700995"/>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545454"/>
                </a:solidFill>
                <a:latin typeface="Codec Pro Bold"/>
                <a:ea typeface="Codec Pro Bold"/>
                <a:cs typeface="Codec Pro Bold"/>
                <a:sym typeface="Codec Pro Bold"/>
              </a:rPr>
              <a:t>Training and Testing CNN for Image Processing</a:t>
            </a:r>
          </a:p>
        </p:txBody>
      </p:sp>
      <p:sp>
        <p:nvSpPr>
          <p:cNvPr name="TextBox 18" id="18"/>
          <p:cNvSpPr txBox="true"/>
          <p:nvPr/>
        </p:nvSpPr>
        <p:spPr>
          <a:xfrm rot="0">
            <a:off x="9992377" y="6045826"/>
            <a:ext cx="2446180" cy="2120052"/>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545454"/>
                </a:solidFill>
                <a:latin typeface="Codec Pro Bold"/>
                <a:ea typeface="Codec Pro Bold"/>
                <a:cs typeface="Codec Pro Bold"/>
                <a:sym typeface="Codec Pro Bold"/>
              </a:rPr>
              <a:t>Integration Chatbot</a:t>
            </a:r>
          </a:p>
          <a:p>
            <a:pPr algn="l">
              <a:lnSpc>
                <a:spcPts val="3359"/>
              </a:lnSpc>
            </a:pPr>
          </a:p>
          <a:p>
            <a:pPr algn="l" marL="518160" indent="-259080" lvl="1">
              <a:lnSpc>
                <a:spcPts val="3359"/>
              </a:lnSpc>
              <a:buFont typeface="Arial"/>
              <a:buChar char="•"/>
            </a:pPr>
            <a:r>
              <a:rPr lang="en-US" sz="2400">
                <a:solidFill>
                  <a:srgbClr val="545454"/>
                </a:solidFill>
                <a:latin typeface="Codec Pro Bold"/>
                <a:ea typeface="Codec Pro Bold"/>
                <a:cs typeface="Codec Pro Bold"/>
                <a:sym typeface="Codec Pro Bold"/>
              </a:rPr>
              <a:t>Integration API</a:t>
            </a:r>
          </a:p>
        </p:txBody>
      </p:sp>
      <p:sp>
        <p:nvSpPr>
          <p:cNvPr name="TextBox 19" id="19"/>
          <p:cNvSpPr txBox="true"/>
          <p:nvPr/>
        </p:nvSpPr>
        <p:spPr>
          <a:xfrm rot="0">
            <a:off x="12685389" y="6045826"/>
            <a:ext cx="2446180" cy="2120052"/>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545454"/>
                </a:solidFill>
                <a:latin typeface="Codec Pro Bold"/>
                <a:ea typeface="Codec Pro Bold"/>
                <a:cs typeface="Codec Pro Bold"/>
                <a:sym typeface="Codec Pro Bold"/>
              </a:rPr>
              <a:t>System Testing</a:t>
            </a:r>
          </a:p>
          <a:p>
            <a:pPr algn="l">
              <a:lnSpc>
                <a:spcPts val="3359"/>
              </a:lnSpc>
            </a:pPr>
          </a:p>
          <a:p>
            <a:pPr algn="l" marL="518160" indent="-259080" lvl="1">
              <a:lnSpc>
                <a:spcPts val="3359"/>
              </a:lnSpc>
              <a:buFont typeface="Arial"/>
              <a:buChar char="•"/>
            </a:pPr>
            <a:r>
              <a:rPr lang="en-US" sz="2400">
                <a:solidFill>
                  <a:srgbClr val="545454"/>
                </a:solidFill>
                <a:latin typeface="Codec Pro Bold"/>
                <a:ea typeface="Codec Pro Bold"/>
                <a:cs typeface="Codec Pro Bold"/>
                <a:sym typeface="Codec Pro Bold"/>
              </a:rPr>
              <a:t>System Iteration</a:t>
            </a:r>
          </a:p>
        </p:txBody>
      </p:sp>
      <p:sp>
        <p:nvSpPr>
          <p:cNvPr name="TextBox 20" id="20"/>
          <p:cNvSpPr txBox="true"/>
          <p:nvPr/>
        </p:nvSpPr>
        <p:spPr>
          <a:xfrm rot="0">
            <a:off x="15378401" y="6045826"/>
            <a:ext cx="2446180" cy="1700995"/>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545454"/>
                </a:solidFill>
                <a:latin typeface="Codec Pro Bold"/>
                <a:ea typeface="Codec Pro Bold"/>
                <a:cs typeface="Codec Pro Bold"/>
                <a:sym typeface="Codec Pro Bold"/>
              </a:rPr>
              <a:t>System Deployment</a:t>
            </a:r>
          </a:p>
          <a:p>
            <a:pPr algn="l">
              <a:lnSpc>
                <a:spcPts val="3359"/>
              </a:lnSpc>
            </a:pPr>
          </a:p>
          <a:p>
            <a:pPr algn="l" marL="518160" indent="-259080" lvl="1">
              <a:lnSpc>
                <a:spcPts val="3359"/>
              </a:lnSpc>
              <a:buFont typeface="Arial"/>
              <a:buChar char="•"/>
            </a:pPr>
            <a:r>
              <a:rPr lang="en-US" sz="2400">
                <a:solidFill>
                  <a:srgbClr val="545454"/>
                </a:solidFill>
                <a:latin typeface="Codec Pro Bold"/>
                <a:ea typeface="Codec Pro Bold"/>
                <a:cs typeface="Codec Pro Bold"/>
                <a:sym typeface="Codec Pro Bold"/>
              </a:rPr>
              <a:t>User Testing</a:t>
            </a:r>
          </a:p>
        </p:txBody>
      </p:sp>
      <p:sp>
        <p:nvSpPr>
          <p:cNvPr name="TextBox 21" id="21"/>
          <p:cNvSpPr txBox="true"/>
          <p:nvPr/>
        </p:nvSpPr>
        <p:spPr>
          <a:xfrm rot="0">
            <a:off x="11159873" y="9389274"/>
            <a:ext cx="6467645" cy="443821"/>
          </a:xfrm>
          <a:prstGeom prst="rect">
            <a:avLst/>
          </a:prstGeom>
        </p:spPr>
        <p:txBody>
          <a:bodyPr anchor="t" rtlCol="false" tIns="0" lIns="0" bIns="0" rIns="0">
            <a:spAutoFit/>
          </a:bodyPr>
          <a:lstStyle/>
          <a:p>
            <a:pPr algn="r">
              <a:lnSpc>
                <a:spcPts val="3360"/>
              </a:lnSpc>
            </a:pPr>
            <a:r>
              <a:rPr lang="en-US" sz="2400">
                <a:solidFill>
                  <a:srgbClr val="545454"/>
                </a:solidFill>
                <a:latin typeface="Codec Pro Bold"/>
                <a:ea typeface="Codec Pro Bold"/>
                <a:cs typeface="Codec Pro Bold"/>
                <a:sym typeface="Codec Pro Bold"/>
              </a:rPr>
              <a:t>Dissanayake D M A P | IT21172632 | 24-25J-193</a:t>
            </a:r>
          </a:p>
        </p:txBody>
      </p:sp>
      <p:grpSp>
        <p:nvGrpSpPr>
          <p:cNvPr name="Group 22" id="22"/>
          <p:cNvGrpSpPr/>
          <p:nvPr/>
        </p:nvGrpSpPr>
        <p:grpSpPr>
          <a:xfrm rot="0">
            <a:off x="1926630" y="4547153"/>
            <a:ext cx="2371985" cy="905154"/>
            <a:chOff x="0" y="0"/>
            <a:chExt cx="624720" cy="238394"/>
          </a:xfrm>
        </p:grpSpPr>
        <p:sp>
          <p:nvSpPr>
            <p:cNvPr name="Freeform 23" id="23"/>
            <p:cNvSpPr/>
            <p:nvPr/>
          </p:nvSpPr>
          <p:spPr>
            <a:xfrm flipH="false" flipV="false" rot="0">
              <a:off x="0" y="0"/>
              <a:ext cx="624720" cy="238394"/>
            </a:xfrm>
            <a:custGeom>
              <a:avLst/>
              <a:gdLst/>
              <a:ahLst/>
              <a:cxnLst/>
              <a:rect r="r" b="b" t="t" l="l"/>
              <a:pathLst>
                <a:path h="238394" w="624720">
                  <a:moveTo>
                    <a:pt x="119197" y="0"/>
                  </a:moveTo>
                  <a:lnTo>
                    <a:pt x="505523" y="0"/>
                  </a:lnTo>
                  <a:cubicBezTo>
                    <a:pt x="571354" y="0"/>
                    <a:pt x="624720" y="53366"/>
                    <a:pt x="624720" y="119197"/>
                  </a:cubicBezTo>
                  <a:lnTo>
                    <a:pt x="624720" y="119197"/>
                  </a:lnTo>
                  <a:cubicBezTo>
                    <a:pt x="624720" y="185028"/>
                    <a:pt x="571354" y="238394"/>
                    <a:pt x="505523" y="238394"/>
                  </a:cubicBezTo>
                  <a:lnTo>
                    <a:pt x="119197" y="238394"/>
                  </a:lnTo>
                  <a:cubicBezTo>
                    <a:pt x="53366" y="238394"/>
                    <a:pt x="0" y="185028"/>
                    <a:pt x="0" y="119197"/>
                  </a:cubicBezTo>
                  <a:lnTo>
                    <a:pt x="0" y="119197"/>
                  </a:lnTo>
                  <a:cubicBezTo>
                    <a:pt x="0" y="53366"/>
                    <a:pt x="53366" y="0"/>
                    <a:pt x="119197" y="0"/>
                  </a:cubicBezTo>
                  <a:close/>
                </a:path>
              </a:pathLst>
            </a:custGeom>
            <a:solidFill>
              <a:srgbClr val="1C5739"/>
            </a:solidFill>
          </p:spPr>
        </p:sp>
        <p:sp>
          <p:nvSpPr>
            <p:cNvPr name="TextBox 24" id="24"/>
            <p:cNvSpPr txBox="true"/>
            <p:nvPr/>
          </p:nvSpPr>
          <p:spPr>
            <a:xfrm>
              <a:off x="0" y="-19050"/>
              <a:ext cx="624720" cy="257444"/>
            </a:xfrm>
            <a:prstGeom prst="rect">
              <a:avLst/>
            </a:prstGeom>
          </p:spPr>
          <p:txBody>
            <a:bodyPr anchor="ctr" rtlCol="false" tIns="50800" lIns="50800" bIns="50800" rIns="50800"/>
            <a:lstStyle/>
            <a:p>
              <a:pPr algn="ctr">
                <a:lnSpc>
                  <a:spcPts val="2859"/>
                </a:lnSpc>
              </a:pPr>
            </a:p>
          </p:txBody>
        </p:sp>
      </p:grpSp>
      <p:sp>
        <p:nvSpPr>
          <p:cNvPr name="TextBox 25" id="25"/>
          <p:cNvSpPr txBox="true"/>
          <p:nvPr/>
        </p:nvSpPr>
        <p:spPr>
          <a:xfrm rot="0">
            <a:off x="1926630" y="4645103"/>
            <a:ext cx="2371985" cy="594952"/>
          </a:xfrm>
          <a:prstGeom prst="rect">
            <a:avLst/>
          </a:prstGeom>
        </p:spPr>
        <p:txBody>
          <a:bodyPr anchor="t" rtlCol="false" tIns="0" lIns="0" bIns="0" rIns="0">
            <a:spAutoFit/>
          </a:bodyPr>
          <a:lstStyle/>
          <a:p>
            <a:pPr algn="ctr">
              <a:lnSpc>
                <a:spcPts val="4480"/>
              </a:lnSpc>
            </a:pPr>
            <a:r>
              <a:rPr lang="en-US" sz="3200">
                <a:solidFill>
                  <a:srgbClr val="FFFFFF"/>
                </a:solidFill>
                <a:latin typeface="Codec Pro Bold"/>
                <a:ea typeface="Codec Pro Bold"/>
                <a:cs typeface="Codec Pro Bold"/>
                <a:sym typeface="Codec Pro Bold"/>
              </a:rPr>
              <a:t>Phase 1</a:t>
            </a:r>
          </a:p>
        </p:txBody>
      </p:sp>
      <p:grpSp>
        <p:nvGrpSpPr>
          <p:cNvPr name="Group 26" id="26"/>
          <p:cNvGrpSpPr/>
          <p:nvPr/>
        </p:nvGrpSpPr>
        <p:grpSpPr>
          <a:xfrm rot="0">
            <a:off x="7336517" y="4547153"/>
            <a:ext cx="2371985" cy="905154"/>
            <a:chOff x="0" y="0"/>
            <a:chExt cx="624720" cy="238394"/>
          </a:xfrm>
        </p:grpSpPr>
        <p:sp>
          <p:nvSpPr>
            <p:cNvPr name="Freeform 27" id="27"/>
            <p:cNvSpPr/>
            <p:nvPr/>
          </p:nvSpPr>
          <p:spPr>
            <a:xfrm flipH="false" flipV="false" rot="0">
              <a:off x="0" y="0"/>
              <a:ext cx="624720" cy="238394"/>
            </a:xfrm>
            <a:custGeom>
              <a:avLst/>
              <a:gdLst/>
              <a:ahLst/>
              <a:cxnLst/>
              <a:rect r="r" b="b" t="t" l="l"/>
              <a:pathLst>
                <a:path h="238394" w="624720">
                  <a:moveTo>
                    <a:pt x="119197" y="0"/>
                  </a:moveTo>
                  <a:lnTo>
                    <a:pt x="505523" y="0"/>
                  </a:lnTo>
                  <a:cubicBezTo>
                    <a:pt x="571354" y="0"/>
                    <a:pt x="624720" y="53366"/>
                    <a:pt x="624720" y="119197"/>
                  </a:cubicBezTo>
                  <a:lnTo>
                    <a:pt x="624720" y="119197"/>
                  </a:lnTo>
                  <a:cubicBezTo>
                    <a:pt x="624720" y="185028"/>
                    <a:pt x="571354" y="238394"/>
                    <a:pt x="505523" y="238394"/>
                  </a:cubicBezTo>
                  <a:lnTo>
                    <a:pt x="119197" y="238394"/>
                  </a:lnTo>
                  <a:cubicBezTo>
                    <a:pt x="53366" y="238394"/>
                    <a:pt x="0" y="185028"/>
                    <a:pt x="0" y="119197"/>
                  </a:cubicBezTo>
                  <a:lnTo>
                    <a:pt x="0" y="119197"/>
                  </a:lnTo>
                  <a:cubicBezTo>
                    <a:pt x="0" y="53366"/>
                    <a:pt x="53366" y="0"/>
                    <a:pt x="119197" y="0"/>
                  </a:cubicBezTo>
                  <a:close/>
                </a:path>
              </a:pathLst>
            </a:custGeom>
            <a:solidFill>
              <a:srgbClr val="1C5739"/>
            </a:solidFill>
          </p:spPr>
        </p:sp>
        <p:sp>
          <p:nvSpPr>
            <p:cNvPr name="TextBox 28" id="28"/>
            <p:cNvSpPr txBox="true"/>
            <p:nvPr/>
          </p:nvSpPr>
          <p:spPr>
            <a:xfrm>
              <a:off x="0" y="-19050"/>
              <a:ext cx="624720" cy="257444"/>
            </a:xfrm>
            <a:prstGeom prst="rect">
              <a:avLst/>
            </a:prstGeom>
          </p:spPr>
          <p:txBody>
            <a:bodyPr anchor="ctr" rtlCol="false" tIns="50800" lIns="50800" bIns="50800" rIns="50800"/>
            <a:lstStyle/>
            <a:p>
              <a:pPr algn="ctr">
                <a:lnSpc>
                  <a:spcPts val="2859"/>
                </a:lnSpc>
              </a:pPr>
            </a:p>
          </p:txBody>
        </p:sp>
      </p:grpSp>
      <p:grpSp>
        <p:nvGrpSpPr>
          <p:cNvPr name="Group 29" id="29"/>
          <p:cNvGrpSpPr/>
          <p:nvPr/>
        </p:nvGrpSpPr>
        <p:grpSpPr>
          <a:xfrm rot="0">
            <a:off x="4631157" y="4547153"/>
            <a:ext cx="2371985" cy="905154"/>
            <a:chOff x="0" y="0"/>
            <a:chExt cx="624720" cy="238394"/>
          </a:xfrm>
        </p:grpSpPr>
        <p:sp>
          <p:nvSpPr>
            <p:cNvPr name="Freeform 30" id="30"/>
            <p:cNvSpPr/>
            <p:nvPr/>
          </p:nvSpPr>
          <p:spPr>
            <a:xfrm flipH="false" flipV="false" rot="0">
              <a:off x="0" y="0"/>
              <a:ext cx="624720" cy="238394"/>
            </a:xfrm>
            <a:custGeom>
              <a:avLst/>
              <a:gdLst/>
              <a:ahLst/>
              <a:cxnLst/>
              <a:rect r="r" b="b" t="t" l="l"/>
              <a:pathLst>
                <a:path h="238394" w="624720">
                  <a:moveTo>
                    <a:pt x="119197" y="0"/>
                  </a:moveTo>
                  <a:lnTo>
                    <a:pt x="505523" y="0"/>
                  </a:lnTo>
                  <a:cubicBezTo>
                    <a:pt x="571354" y="0"/>
                    <a:pt x="624720" y="53366"/>
                    <a:pt x="624720" y="119197"/>
                  </a:cubicBezTo>
                  <a:lnTo>
                    <a:pt x="624720" y="119197"/>
                  </a:lnTo>
                  <a:cubicBezTo>
                    <a:pt x="624720" y="185028"/>
                    <a:pt x="571354" y="238394"/>
                    <a:pt x="505523" y="238394"/>
                  </a:cubicBezTo>
                  <a:lnTo>
                    <a:pt x="119197" y="238394"/>
                  </a:lnTo>
                  <a:cubicBezTo>
                    <a:pt x="53366" y="238394"/>
                    <a:pt x="0" y="185028"/>
                    <a:pt x="0" y="119197"/>
                  </a:cubicBezTo>
                  <a:lnTo>
                    <a:pt x="0" y="119197"/>
                  </a:lnTo>
                  <a:cubicBezTo>
                    <a:pt x="0" y="53366"/>
                    <a:pt x="53366" y="0"/>
                    <a:pt x="119197" y="0"/>
                  </a:cubicBezTo>
                  <a:close/>
                </a:path>
              </a:pathLst>
            </a:custGeom>
            <a:solidFill>
              <a:srgbClr val="1C5739"/>
            </a:solidFill>
          </p:spPr>
        </p:sp>
        <p:sp>
          <p:nvSpPr>
            <p:cNvPr name="TextBox 31" id="31"/>
            <p:cNvSpPr txBox="true"/>
            <p:nvPr/>
          </p:nvSpPr>
          <p:spPr>
            <a:xfrm>
              <a:off x="0" y="-19050"/>
              <a:ext cx="624720" cy="257444"/>
            </a:xfrm>
            <a:prstGeom prst="rect">
              <a:avLst/>
            </a:prstGeom>
          </p:spPr>
          <p:txBody>
            <a:bodyPr anchor="ctr" rtlCol="false" tIns="50800" lIns="50800" bIns="50800" rIns="50800"/>
            <a:lstStyle/>
            <a:p>
              <a:pPr algn="ctr">
                <a:lnSpc>
                  <a:spcPts val="2859"/>
                </a:lnSpc>
              </a:pPr>
            </a:p>
          </p:txBody>
        </p:sp>
      </p:grpSp>
      <p:sp>
        <p:nvSpPr>
          <p:cNvPr name="TextBox 32" id="32"/>
          <p:cNvSpPr txBox="true"/>
          <p:nvPr/>
        </p:nvSpPr>
        <p:spPr>
          <a:xfrm rot="0">
            <a:off x="7336517" y="4645103"/>
            <a:ext cx="2371985" cy="594952"/>
          </a:xfrm>
          <a:prstGeom prst="rect">
            <a:avLst/>
          </a:prstGeom>
        </p:spPr>
        <p:txBody>
          <a:bodyPr anchor="t" rtlCol="false" tIns="0" lIns="0" bIns="0" rIns="0">
            <a:spAutoFit/>
          </a:bodyPr>
          <a:lstStyle/>
          <a:p>
            <a:pPr algn="ctr">
              <a:lnSpc>
                <a:spcPts val="4480"/>
              </a:lnSpc>
            </a:pPr>
            <a:r>
              <a:rPr lang="en-US" sz="3200">
                <a:solidFill>
                  <a:srgbClr val="FFFFFF"/>
                </a:solidFill>
                <a:latin typeface="Codec Pro Bold"/>
                <a:ea typeface="Codec Pro Bold"/>
                <a:cs typeface="Codec Pro Bold"/>
                <a:sym typeface="Codec Pro Bold"/>
              </a:rPr>
              <a:t>Phase 3</a:t>
            </a:r>
          </a:p>
        </p:txBody>
      </p:sp>
      <p:sp>
        <p:nvSpPr>
          <p:cNvPr name="TextBox 33" id="33"/>
          <p:cNvSpPr txBox="true"/>
          <p:nvPr/>
        </p:nvSpPr>
        <p:spPr>
          <a:xfrm rot="0">
            <a:off x="4631157" y="4645103"/>
            <a:ext cx="2371985" cy="594952"/>
          </a:xfrm>
          <a:prstGeom prst="rect">
            <a:avLst/>
          </a:prstGeom>
        </p:spPr>
        <p:txBody>
          <a:bodyPr anchor="t" rtlCol="false" tIns="0" lIns="0" bIns="0" rIns="0">
            <a:spAutoFit/>
          </a:bodyPr>
          <a:lstStyle/>
          <a:p>
            <a:pPr algn="ctr">
              <a:lnSpc>
                <a:spcPts val="4480"/>
              </a:lnSpc>
            </a:pPr>
            <a:r>
              <a:rPr lang="en-US" sz="3200">
                <a:solidFill>
                  <a:srgbClr val="FFFFFF"/>
                </a:solidFill>
                <a:latin typeface="Codec Pro Bold"/>
                <a:ea typeface="Codec Pro Bold"/>
                <a:cs typeface="Codec Pro Bold"/>
                <a:sym typeface="Codec Pro Bold"/>
              </a:rPr>
              <a:t>Phase 2</a:t>
            </a:r>
          </a:p>
        </p:txBody>
      </p:sp>
      <p:grpSp>
        <p:nvGrpSpPr>
          <p:cNvPr name="Group 34" id="34"/>
          <p:cNvGrpSpPr/>
          <p:nvPr/>
        </p:nvGrpSpPr>
        <p:grpSpPr>
          <a:xfrm rot="0">
            <a:off x="10041877" y="4547153"/>
            <a:ext cx="2371985" cy="905154"/>
            <a:chOff x="0" y="0"/>
            <a:chExt cx="624720" cy="238394"/>
          </a:xfrm>
        </p:grpSpPr>
        <p:sp>
          <p:nvSpPr>
            <p:cNvPr name="Freeform 35" id="35"/>
            <p:cNvSpPr/>
            <p:nvPr/>
          </p:nvSpPr>
          <p:spPr>
            <a:xfrm flipH="false" flipV="false" rot="0">
              <a:off x="0" y="0"/>
              <a:ext cx="624720" cy="238394"/>
            </a:xfrm>
            <a:custGeom>
              <a:avLst/>
              <a:gdLst/>
              <a:ahLst/>
              <a:cxnLst/>
              <a:rect r="r" b="b" t="t" l="l"/>
              <a:pathLst>
                <a:path h="238394" w="624720">
                  <a:moveTo>
                    <a:pt x="119197" y="0"/>
                  </a:moveTo>
                  <a:lnTo>
                    <a:pt x="505523" y="0"/>
                  </a:lnTo>
                  <a:cubicBezTo>
                    <a:pt x="571354" y="0"/>
                    <a:pt x="624720" y="53366"/>
                    <a:pt x="624720" y="119197"/>
                  </a:cubicBezTo>
                  <a:lnTo>
                    <a:pt x="624720" y="119197"/>
                  </a:lnTo>
                  <a:cubicBezTo>
                    <a:pt x="624720" y="185028"/>
                    <a:pt x="571354" y="238394"/>
                    <a:pt x="505523" y="238394"/>
                  </a:cubicBezTo>
                  <a:lnTo>
                    <a:pt x="119197" y="238394"/>
                  </a:lnTo>
                  <a:cubicBezTo>
                    <a:pt x="53366" y="238394"/>
                    <a:pt x="0" y="185028"/>
                    <a:pt x="0" y="119197"/>
                  </a:cubicBezTo>
                  <a:lnTo>
                    <a:pt x="0" y="119197"/>
                  </a:lnTo>
                  <a:cubicBezTo>
                    <a:pt x="0" y="53366"/>
                    <a:pt x="53366" y="0"/>
                    <a:pt x="119197" y="0"/>
                  </a:cubicBezTo>
                  <a:close/>
                </a:path>
              </a:pathLst>
            </a:custGeom>
            <a:solidFill>
              <a:srgbClr val="1C5739"/>
            </a:solidFill>
          </p:spPr>
        </p:sp>
        <p:sp>
          <p:nvSpPr>
            <p:cNvPr name="TextBox 36" id="36"/>
            <p:cNvSpPr txBox="true"/>
            <p:nvPr/>
          </p:nvSpPr>
          <p:spPr>
            <a:xfrm>
              <a:off x="0" y="-19050"/>
              <a:ext cx="624720" cy="257444"/>
            </a:xfrm>
            <a:prstGeom prst="rect">
              <a:avLst/>
            </a:prstGeom>
          </p:spPr>
          <p:txBody>
            <a:bodyPr anchor="ctr" rtlCol="false" tIns="50800" lIns="50800" bIns="50800" rIns="50800"/>
            <a:lstStyle/>
            <a:p>
              <a:pPr algn="ctr">
                <a:lnSpc>
                  <a:spcPts val="2859"/>
                </a:lnSpc>
              </a:pPr>
            </a:p>
          </p:txBody>
        </p:sp>
      </p:grpSp>
      <p:sp>
        <p:nvSpPr>
          <p:cNvPr name="TextBox 37" id="37"/>
          <p:cNvSpPr txBox="true"/>
          <p:nvPr/>
        </p:nvSpPr>
        <p:spPr>
          <a:xfrm rot="0">
            <a:off x="10041877" y="4645103"/>
            <a:ext cx="2371985" cy="594952"/>
          </a:xfrm>
          <a:prstGeom prst="rect">
            <a:avLst/>
          </a:prstGeom>
        </p:spPr>
        <p:txBody>
          <a:bodyPr anchor="t" rtlCol="false" tIns="0" lIns="0" bIns="0" rIns="0">
            <a:spAutoFit/>
          </a:bodyPr>
          <a:lstStyle/>
          <a:p>
            <a:pPr algn="ctr">
              <a:lnSpc>
                <a:spcPts val="4480"/>
              </a:lnSpc>
            </a:pPr>
            <a:r>
              <a:rPr lang="en-US" sz="3200">
                <a:solidFill>
                  <a:srgbClr val="FFFFFF"/>
                </a:solidFill>
                <a:latin typeface="Codec Pro Bold"/>
                <a:ea typeface="Codec Pro Bold"/>
                <a:cs typeface="Codec Pro Bold"/>
                <a:sym typeface="Codec Pro Bold"/>
              </a:rPr>
              <a:t>Phase 4</a:t>
            </a:r>
          </a:p>
        </p:txBody>
      </p:sp>
      <p:grpSp>
        <p:nvGrpSpPr>
          <p:cNvPr name="Group 38" id="38"/>
          <p:cNvGrpSpPr/>
          <p:nvPr/>
        </p:nvGrpSpPr>
        <p:grpSpPr>
          <a:xfrm rot="0">
            <a:off x="12747237" y="4547153"/>
            <a:ext cx="2371985" cy="905154"/>
            <a:chOff x="0" y="0"/>
            <a:chExt cx="624720" cy="238394"/>
          </a:xfrm>
        </p:grpSpPr>
        <p:sp>
          <p:nvSpPr>
            <p:cNvPr name="Freeform 39" id="39"/>
            <p:cNvSpPr/>
            <p:nvPr/>
          </p:nvSpPr>
          <p:spPr>
            <a:xfrm flipH="false" flipV="false" rot="0">
              <a:off x="0" y="0"/>
              <a:ext cx="624720" cy="238394"/>
            </a:xfrm>
            <a:custGeom>
              <a:avLst/>
              <a:gdLst/>
              <a:ahLst/>
              <a:cxnLst/>
              <a:rect r="r" b="b" t="t" l="l"/>
              <a:pathLst>
                <a:path h="238394" w="624720">
                  <a:moveTo>
                    <a:pt x="119197" y="0"/>
                  </a:moveTo>
                  <a:lnTo>
                    <a:pt x="505523" y="0"/>
                  </a:lnTo>
                  <a:cubicBezTo>
                    <a:pt x="571354" y="0"/>
                    <a:pt x="624720" y="53366"/>
                    <a:pt x="624720" y="119197"/>
                  </a:cubicBezTo>
                  <a:lnTo>
                    <a:pt x="624720" y="119197"/>
                  </a:lnTo>
                  <a:cubicBezTo>
                    <a:pt x="624720" y="185028"/>
                    <a:pt x="571354" y="238394"/>
                    <a:pt x="505523" y="238394"/>
                  </a:cubicBezTo>
                  <a:lnTo>
                    <a:pt x="119197" y="238394"/>
                  </a:lnTo>
                  <a:cubicBezTo>
                    <a:pt x="53366" y="238394"/>
                    <a:pt x="0" y="185028"/>
                    <a:pt x="0" y="119197"/>
                  </a:cubicBezTo>
                  <a:lnTo>
                    <a:pt x="0" y="119197"/>
                  </a:lnTo>
                  <a:cubicBezTo>
                    <a:pt x="0" y="53366"/>
                    <a:pt x="53366" y="0"/>
                    <a:pt x="119197" y="0"/>
                  </a:cubicBezTo>
                  <a:close/>
                </a:path>
              </a:pathLst>
            </a:custGeom>
            <a:solidFill>
              <a:srgbClr val="1C5739"/>
            </a:solidFill>
          </p:spPr>
        </p:sp>
        <p:sp>
          <p:nvSpPr>
            <p:cNvPr name="TextBox 40" id="40"/>
            <p:cNvSpPr txBox="true"/>
            <p:nvPr/>
          </p:nvSpPr>
          <p:spPr>
            <a:xfrm>
              <a:off x="0" y="-19050"/>
              <a:ext cx="624720" cy="257444"/>
            </a:xfrm>
            <a:prstGeom prst="rect">
              <a:avLst/>
            </a:prstGeom>
          </p:spPr>
          <p:txBody>
            <a:bodyPr anchor="ctr" rtlCol="false" tIns="50800" lIns="50800" bIns="50800" rIns="50800"/>
            <a:lstStyle/>
            <a:p>
              <a:pPr algn="ctr">
                <a:lnSpc>
                  <a:spcPts val="2859"/>
                </a:lnSpc>
              </a:pPr>
            </a:p>
          </p:txBody>
        </p:sp>
      </p:grpSp>
      <p:sp>
        <p:nvSpPr>
          <p:cNvPr name="TextBox 41" id="41"/>
          <p:cNvSpPr txBox="true"/>
          <p:nvPr/>
        </p:nvSpPr>
        <p:spPr>
          <a:xfrm rot="0">
            <a:off x="12747237" y="4645103"/>
            <a:ext cx="2371985" cy="594952"/>
          </a:xfrm>
          <a:prstGeom prst="rect">
            <a:avLst/>
          </a:prstGeom>
        </p:spPr>
        <p:txBody>
          <a:bodyPr anchor="t" rtlCol="false" tIns="0" lIns="0" bIns="0" rIns="0">
            <a:spAutoFit/>
          </a:bodyPr>
          <a:lstStyle/>
          <a:p>
            <a:pPr algn="ctr">
              <a:lnSpc>
                <a:spcPts val="4480"/>
              </a:lnSpc>
            </a:pPr>
            <a:r>
              <a:rPr lang="en-US" sz="3200">
                <a:solidFill>
                  <a:srgbClr val="FFFFFF"/>
                </a:solidFill>
                <a:latin typeface="Codec Pro Bold"/>
                <a:ea typeface="Codec Pro Bold"/>
                <a:cs typeface="Codec Pro Bold"/>
                <a:sym typeface="Codec Pro Bold"/>
              </a:rPr>
              <a:t>Phase 5</a:t>
            </a:r>
          </a:p>
        </p:txBody>
      </p:sp>
      <p:grpSp>
        <p:nvGrpSpPr>
          <p:cNvPr name="Group 42" id="42"/>
          <p:cNvGrpSpPr/>
          <p:nvPr/>
        </p:nvGrpSpPr>
        <p:grpSpPr>
          <a:xfrm rot="0">
            <a:off x="15452596" y="4547153"/>
            <a:ext cx="2371985" cy="905154"/>
            <a:chOff x="0" y="0"/>
            <a:chExt cx="624720" cy="238394"/>
          </a:xfrm>
        </p:grpSpPr>
        <p:sp>
          <p:nvSpPr>
            <p:cNvPr name="Freeform 43" id="43"/>
            <p:cNvSpPr/>
            <p:nvPr/>
          </p:nvSpPr>
          <p:spPr>
            <a:xfrm flipH="false" flipV="false" rot="0">
              <a:off x="0" y="0"/>
              <a:ext cx="624720" cy="238394"/>
            </a:xfrm>
            <a:custGeom>
              <a:avLst/>
              <a:gdLst/>
              <a:ahLst/>
              <a:cxnLst/>
              <a:rect r="r" b="b" t="t" l="l"/>
              <a:pathLst>
                <a:path h="238394" w="624720">
                  <a:moveTo>
                    <a:pt x="119197" y="0"/>
                  </a:moveTo>
                  <a:lnTo>
                    <a:pt x="505523" y="0"/>
                  </a:lnTo>
                  <a:cubicBezTo>
                    <a:pt x="571354" y="0"/>
                    <a:pt x="624720" y="53366"/>
                    <a:pt x="624720" y="119197"/>
                  </a:cubicBezTo>
                  <a:lnTo>
                    <a:pt x="624720" y="119197"/>
                  </a:lnTo>
                  <a:cubicBezTo>
                    <a:pt x="624720" y="185028"/>
                    <a:pt x="571354" y="238394"/>
                    <a:pt x="505523" y="238394"/>
                  </a:cubicBezTo>
                  <a:lnTo>
                    <a:pt x="119197" y="238394"/>
                  </a:lnTo>
                  <a:cubicBezTo>
                    <a:pt x="53366" y="238394"/>
                    <a:pt x="0" y="185028"/>
                    <a:pt x="0" y="119197"/>
                  </a:cubicBezTo>
                  <a:lnTo>
                    <a:pt x="0" y="119197"/>
                  </a:lnTo>
                  <a:cubicBezTo>
                    <a:pt x="0" y="53366"/>
                    <a:pt x="53366" y="0"/>
                    <a:pt x="119197" y="0"/>
                  </a:cubicBezTo>
                  <a:close/>
                </a:path>
              </a:pathLst>
            </a:custGeom>
            <a:solidFill>
              <a:srgbClr val="1C5739"/>
            </a:solidFill>
          </p:spPr>
        </p:sp>
        <p:sp>
          <p:nvSpPr>
            <p:cNvPr name="TextBox 44" id="44"/>
            <p:cNvSpPr txBox="true"/>
            <p:nvPr/>
          </p:nvSpPr>
          <p:spPr>
            <a:xfrm>
              <a:off x="0" y="-19050"/>
              <a:ext cx="624720" cy="257444"/>
            </a:xfrm>
            <a:prstGeom prst="rect">
              <a:avLst/>
            </a:prstGeom>
          </p:spPr>
          <p:txBody>
            <a:bodyPr anchor="ctr" rtlCol="false" tIns="50800" lIns="50800" bIns="50800" rIns="50800"/>
            <a:lstStyle/>
            <a:p>
              <a:pPr algn="ctr">
                <a:lnSpc>
                  <a:spcPts val="2859"/>
                </a:lnSpc>
              </a:pPr>
            </a:p>
          </p:txBody>
        </p:sp>
      </p:grpSp>
      <p:sp>
        <p:nvSpPr>
          <p:cNvPr name="TextBox 45" id="45"/>
          <p:cNvSpPr txBox="true"/>
          <p:nvPr/>
        </p:nvSpPr>
        <p:spPr>
          <a:xfrm rot="0">
            <a:off x="15452596" y="4645103"/>
            <a:ext cx="2371985" cy="594952"/>
          </a:xfrm>
          <a:prstGeom prst="rect">
            <a:avLst/>
          </a:prstGeom>
        </p:spPr>
        <p:txBody>
          <a:bodyPr anchor="t" rtlCol="false" tIns="0" lIns="0" bIns="0" rIns="0">
            <a:spAutoFit/>
          </a:bodyPr>
          <a:lstStyle/>
          <a:p>
            <a:pPr algn="ctr">
              <a:lnSpc>
                <a:spcPts val="4480"/>
              </a:lnSpc>
            </a:pPr>
            <a:r>
              <a:rPr lang="en-US" sz="3200">
                <a:solidFill>
                  <a:srgbClr val="FFFFFF"/>
                </a:solidFill>
                <a:latin typeface="Codec Pro Bold"/>
                <a:ea typeface="Codec Pro Bold"/>
                <a:cs typeface="Codec Pro Bold"/>
                <a:sym typeface="Codec Pro Bold"/>
              </a:rPr>
              <a:t>Phase 6</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2417433" y="6996266"/>
            <a:ext cx="875952" cy="872059"/>
          </a:xfrm>
          <a:custGeom>
            <a:avLst/>
            <a:gdLst/>
            <a:ahLst/>
            <a:cxnLst/>
            <a:rect r="r" b="b" t="t" l="l"/>
            <a:pathLst>
              <a:path h="872059" w="875952">
                <a:moveTo>
                  <a:pt x="0" y="0"/>
                </a:moveTo>
                <a:lnTo>
                  <a:pt x="875952" y="0"/>
                </a:lnTo>
                <a:lnTo>
                  <a:pt x="875952" y="872059"/>
                </a:lnTo>
                <a:lnTo>
                  <a:pt x="0" y="872059"/>
                </a:lnTo>
                <a:lnTo>
                  <a:pt x="0" y="0"/>
                </a:lnTo>
                <a:close/>
              </a:path>
            </a:pathLst>
          </a:custGeom>
          <a:blipFill>
            <a:blip r:embed="rId3"/>
            <a:stretch>
              <a:fillRect l="0" t="0" r="0" b="0"/>
            </a:stretch>
          </a:blipFill>
        </p:spPr>
      </p:sp>
      <p:sp>
        <p:nvSpPr>
          <p:cNvPr name="Freeform 10" id="10"/>
          <p:cNvSpPr/>
          <p:nvPr/>
        </p:nvSpPr>
        <p:spPr>
          <a:xfrm flipH="false" flipV="false" rot="0">
            <a:off x="5041253" y="6998440"/>
            <a:ext cx="867712" cy="867712"/>
          </a:xfrm>
          <a:custGeom>
            <a:avLst/>
            <a:gdLst/>
            <a:ahLst/>
            <a:cxnLst/>
            <a:rect r="r" b="b" t="t" l="l"/>
            <a:pathLst>
              <a:path h="867712" w="867712">
                <a:moveTo>
                  <a:pt x="0" y="0"/>
                </a:moveTo>
                <a:lnTo>
                  <a:pt x="867713" y="0"/>
                </a:lnTo>
                <a:lnTo>
                  <a:pt x="867713" y="867712"/>
                </a:lnTo>
                <a:lnTo>
                  <a:pt x="0" y="867712"/>
                </a:lnTo>
                <a:lnTo>
                  <a:pt x="0" y="0"/>
                </a:lnTo>
                <a:close/>
              </a:path>
            </a:pathLst>
          </a:custGeom>
          <a:blipFill>
            <a:blip r:embed="rId4"/>
            <a:stretch>
              <a:fillRect l="0" t="0" r="0" b="0"/>
            </a:stretch>
          </a:blipFill>
        </p:spPr>
      </p:sp>
      <p:sp>
        <p:nvSpPr>
          <p:cNvPr name="Freeform 11" id="11"/>
          <p:cNvSpPr/>
          <p:nvPr/>
        </p:nvSpPr>
        <p:spPr>
          <a:xfrm flipH="false" flipV="false" rot="0">
            <a:off x="3649617" y="6827742"/>
            <a:ext cx="1035403" cy="1209107"/>
          </a:xfrm>
          <a:custGeom>
            <a:avLst/>
            <a:gdLst/>
            <a:ahLst/>
            <a:cxnLst/>
            <a:rect r="r" b="b" t="t" l="l"/>
            <a:pathLst>
              <a:path h="1209107" w="1035403">
                <a:moveTo>
                  <a:pt x="0" y="0"/>
                </a:moveTo>
                <a:lnTo>
                  <a:pt x="1035404" y="0"/>
                </a:lnTo>
                <a:lnTo>
                  <a:pt x="1035404" y="1209107"/>
                </a:lnTo>
                <a:lnTo>
                  <a:pt x="0" y="1209107"/>
                </a:lnTo>
                <a:lnTo>
                  <a:pt x="0" y="0"/>
                </a:lnTo>
                <a:close/>
              </a:path>
            </a:pathLst>
          </a:custGeom>
          <a:blipFill>
            <a:blip r:embed="rId5"/>
            <a:stretch>
              <a:fillRect l="-26096" t="-15962" r="-29824" b="-17558"/>
            </a:stretch>
          </a:blipFill>
        </p:spPr>
      </p:sp>
      <p:sp>
        <p:nvSpPr>
          <p:cNvPr name="Freeform 12" id="12"/>
          <p:cNvSpPr/>
          <p:nvPr/>
        </p:nvSpPr>
        <p:spPr>
          <a:xfrm flipH="false" flipV="false" rot="0">
            <a:off x="6265198" y="7004845"/>
            <a:ext cx="959774" cy="854901"/>
          </a:xfrm>
          <a:custGeom>
            <a:avLst/>
            <a:gdLst/>
            <a:ahLst/>
            <a:cxnLst/>
            <a:rect r="r" b="b" t="t" l="l"/>
            <a:pathLst>
              <a:path h="854901" w="959774">
                <a:moveTo>
                  <a:pt x="0" y="0"/>
                </a:moveTo>
                <a:lnTo>
                  <a:pt x="959774" y="0"/>
                </a:lnTo>
                <a:lnTo>
                  <a:pt x="959774" y="854901"/>
                </a:lnTo>
                <a:lnTo>
                  <a:pt x="0" y="854901"/>
                </a:lnTo>
                <a:lnTo>
                  <a:pt x="0" y="0"/>
                </a:lnTo>
                <a:close/>
              </a:path>
            </a:pathLst>
          </a:custGeom>
          <a:blipFill>
            <a:blip r:embed="rId6"/>
            <a:stretch>
              <a:fillRect l="0" t="0" r="0" b="0"/>
            </a:stretch>
          </a:blipFill>
        </p:spPr>
      </p:sp>
      <p:sp>
        <p:nvSpPr>
          <p:cNvPr name="Freeform 13" id="13"/>
          <p:cNvSpPr/>
          <p:nvPr/>
        </p:nvSpPr>
        <p:spPr>
          <a:xfrm flipH="false" flipV="false" rot="0">
            <a:off x="13582080" y="6144973"/>
            <a:ext cx="3487105" cy="2574646"/>
          </a:xfrm>
          <a:custGeom>
            <a:avLst/>
            <a:gdLst/>
            <a:ahLst/>
            <a:cxnLst/>
            <a:rect r="r" b="b" t="t" l="l"/>
            <a:pathLst>
              <a:path h="2574646" w="3487105">
                <a:moveTo>
                  <a:pt x="0" y="0"/>
                </a:moveTo>
                <a:lnTo>
                  <a:pt x="3487104" y="0"/>
                </a:lnTo>
                <a:lnTo>
                  <a:pt x="3487104" y="2574646"/>
                </a:lnTo>
                <a:lnTo>
                  <a:pt x="0" y="2574646"/>
                </a:lnTo>
                <a:lnTo>
                  <a:pt x="0" y="0"/>
                </a:lnTo>
                <a:close/>
              </a:path>
            </a:pathLst>
          </a:custGeom>
          <a:blipFill>
            <a:blip r:embed="rId7"/>
            <a:stretch>
              <a:fillRect l="0" t="0" r="0" b="0"/>
            </a:stretch>
          </a:blipFill>
        </p:spPr>
      </p:sp>
      <p:sp>
        <p:nvSpPr>
          <p:cNvPr name="Freeform 14" id="14"/>
          <p:cNvSpPr/>
          <p:nvPr/>
        </p:nvSpPr>
        <p:spPr>
          <a:xfrm flipH="false" flipV="false" rot="0">
            <a:off x="7581205" y="6892726"/>
            <a:ext cx="1079139" cy="1079139"/>
          </a:xfrm>
          <a:custGeom>
            <a:avLst/>
            <a:gdLst/>
            <a:ahLst/>
            <a:cxnLst/>
            <a:rect r="r" b="b" t="t" l="l"/>
            <a:pathLst>
              <a:path h="1079139" w="1079139">
                <a:moveTo>
                  <a:pt x="0" y="0"/>
                </a:moveTo>
                <a:lnTo>
                  <a:pt x="1079139" y="0"/>
                </a:lnTo>
                <a:lnTo>
                  <a:pt x="1079139" y="1079139"/>
                </a:lnTo>
                <a:lnTo>
                  <a:pt x="0" y="1079139"/>
                </a:lnTo>
                <a:lnTo>
                  <a:pt x="0" y="0"/>
                </a:lnTo>
                <a:close/>
              </a:path>
            </a:pathLst>
          </a:custGeom>
          <a:blipFill>
            <a:blip r:embed="rId8"/>
            <a:stretch>
              <a:fillRect l="0" t="0" r="0" b="0"/>
            </a:stretch>
          </a:blipFill>
        </p:spPr>
      </p:sp>
      <p:sp>
        <p:nvSpPr>
          <p:cNvPr name="Freeform 15" id="15"/>
          <p:cNvSpPr/>
          <p:nvPr/>
        </p:nvSpPr>
        <p:spPr>
          <a:xfrm flipH="false" flipV="false" rot="0">
            <a:off x="9016577" y="6753775"/>
            <a:ext cx="1170704" cy="1357041"/>
          </a:xfrm>
          <a:custGeom>
            <a:avLst/>
            <a:gdLst/>
            <a:ahLst/>
            <a:cxnLst/>
            <a:rect r="r" b="b" t="t" l="l"/>
            <a:pathLst>
              <a:path h="1357041" w="1170704">
                <a:moveTo>
                  <a:pt x="0" y="0"/>
                </a:moveTo>
                <a:lnTo>
                  <a:pt x="1170704" y="0"/>
                </a:lnTo>
                <a:lnTo>
                  <a:pt x="1170704" y="1357042"/>
                </a:lnTo>
                <a:lnTo>
                  <a:pt x="0" y="1357042"/>
                </a:lnTo>
                <a:lnTo>
                  <a:pt x="0" y="0"/>
                </a:lnTo>
                <a:close/>
              </a:path>
            </a:pathLst>
          </a:custGeom>
          <a:blipFill>
            <a:blip r:embed="rId9"/>
            <a:stretch>
              <a:fillRect l="0" t="0" r="0" b="0"/>
            </a:stretch>
          </a:blipFill>
        </p:spPr>
      </p:sp>
      <p:sp>
        <p:nvSpPr>
          <p:cNvPr name="Freeform 16" id="16"/>
          <p:cNvSpPr/>
          <p:nvPr/>
        </p:nvSpPr>
        <p:spPr>
          <a:xfrm flipH="false" flipV="false" rot="0">
            <a:off x="10543514" y="6920998"/>
            <a:ext cx="1022595" cy="1022595"/>
          </a:xfrm>
          <a:custGeom>
            <a:avLst/>
            <a:gdLst/>
            <a:ahLst/>
            <a:cxnLst/>
            <a:rect r="r" b="b" t="t" l="l"/>
            <a:pathLst>
              <a:path h="1022595" w="1022595">
                <a:moveTo>
                  <a:pt x="0" y="0"/>
                </a:moveTo>
                <a:lnTo>
                  <a:pt x="1022595" y="0"/>
                </a:lnTo>
                <a:lnTo>
                  <a:pt x="1022595" y="1022596"/>
                </a:lnTo>
                <a:lnTo>
                  <a:pt x="0" y="1022596"/>
                </a:lnTo>
                <a:lnTo>
                  <a:pt x="0" y="0"/>
                </a:lnTo>
                <a:close/>
              </a:path>
            </a:pathLst>
          </a:custGeom>
          <a:blipFill>
            <a:blip r:embed="rId10"/>
            <a:stretch>
              <a:fillRect l="0" t="0" r="0" b="0"/>
            </a:stretch>
          </a:blipFill>
        </p:spPr>
      </p:sp>
      <p:sp>
        <p:nvSpPr>
          <p:cNvPr name="Freeform 17" id="17"/>
          <p:cNvSpPr/>
          <p:nvPr/>
        </p:nvSpPr>
        <p:spPr>
          <a:xfrm flipH="false" flipV="false" rot="0">
            <a:off x="11922342" y="6780543"/>
            <a:ext cx="1303505" cy="1303505"/>
          </a:xfrm>
          <a:custGeom>
            <a:avLst/>
            <a:gdLst/>
            <a:ahLst/>
            <a:cxnLst/>
            <a:rect r="r" b="b" t="t" l="l"/>
            <a:pathLst>
              <a:path h="1303505" w="1303505">
                <a:moveTo>
                  <a:pt x="0" y="0"/>
                </a:moveTo>
                <a:lnTo>
                  <a:pt x="1303505" y="0"/>
                </a:lnTo>
                <a:lnTo>
                  <a:pt x="1303505" y="1303505"/>
                </a:lnTo>
                <a:lnTo>
                  <a:pt x="0" y="1303505"/>
                </a:lnTo>
                <a:lnTo>
                  <a:pt x="0" y="0"/>
                </a:lnTo>
                <a:close/>
              </a:path>
            </a:pathLst>
          </a:custGeom>
          <a:blipFill>
            <a:blip r:embed="rId11"/>
            <a:stretch>
              <a:fillRect l="0" t="0" r="0" b="0"/>
            </a:stretch>
          </a:blipFill>
        </p:spPr>
      </p:sp>
      <p:sp>
        <p:nvSpPr>
          <p:cNvPr name="TextBox 18" id="18"/>
          <p:cNvSpPr txBox="true"/>
          <p:nvPr/>
        </p:nvSpPr>
        <p:spPr>
          <a:xfrm rot="0">
            <a:off x="2129401" y="847725"/>
            <a:ext cx="7403545" cy="972820"/>
          </a:xfrm>
          <a:prstGeom prst="rect">
            <a:avLst/>
          </a:prstGeom>
        </p:spPr>
        <p:txBody>
          <a:bodyPr anchor="t" rtlCol="false" tIns="0" lIns="0" bIns="0" rIns="0">
            <a:spAutoFit/>
          </a:bodyPr>
          <a:lstStyle/>
          <a:p>
            <a:pPr algn="l">
              <a:lnSpc>
                <a:spcPts val="7279"/>
              </a:lnSpc>
            </a:pPr>
            <a:r>
              <a:rPr lang="en-US" sz="5199">
                <a:solidFill>
                  <a:srgbClr val="545454"/>
                </a:solidFill>
                <a:latin typeface="Codec Pro Bold"/>
                <a:ea typeface="Codec Pro Bold"/>
                <a:cs typeface="Codec Pro Bold"/>
                <a:sym typeface="Codec Pro Bold"/>
              </a:rPr>
              <a:t>Tools and Technologies</a:t>
            </a:r>
          </a:p>
        </p:txBody>
      </p:sp>
      <p:sp>
        <p:nvSpPr>
          <p:cNvPr name="TextBox 19" id="19"/>
          <p:cNvSpPr txBox="true"/>
          <p:nvPr/>
        </p:nvSpPr>
        <p:spPr>
          <a:xfrm rot="0">
            <a:off x="11159873" y="9389274"/>
            <a:ext cx="6467645" cy="443821"/>
          </a:xfrm>
          <a:prstGeom prst="rect">
            <a:avLst/>
          </a:prstGeom>
        </p:spPr>
        <p:txBody>
          <a:bodyPr anchor="t" rtlCol="false" tIns="0" lIns="0" bIns="0" rIns="0">
            <a:spAutoFit/>
          </a:bodyPr>
          <a:lstStyle/>
          <a:p>
            <a:pPr algn="r">
              <a:lnSpc>
                <a:spcPts val="3360"/>
              </a:lnSpc>
            </a:pPr>
            <a:r>
              <a:rPr lang="en-US" sz="2400">
                <a:solidFill>
                  <a:srgbClr val="545454"/>
                </a:solidFill>
                <a:latin typeface="Codec Pro Bold"/>
                <a:ea typeface="Codec Pro Bold"/>
                <a:cs typeface="Codec Pro Bold"/>
                <a:sym typeface="Codec Pro Bold"/>
              </a:rPr>
              <a:t>Dissanayake D M A P | IT21172632 | 24-25J-193</a:t>
            </a:r>
          </a:p>
        </p:txBody>
      </p:sp>
      <p:sp>
        <p:nvSpPr>
          <p:cNvPr name="TextBox 20" id="20"/>
          <p:cNvSpPr txBox="true"/>
          <p:nvPr/>
        </p:nvSpPr>
        <p:spPr>
          <a:xfrm rot="0">
            <a:off x="2129401" y="2408026"/>
            <a:ext cx="14738200" cy="3218180"/>
          </a:xfrm>
          <a:prstGeom prst="rect">
            <a:avLst/>
          </a:prstGeom>
        </p:spPr>
        <p:txBody>
          <a:bodyPr anchor="t" rtlCol="false" tIns="0" lIns="0" bIns="0" rIns="0">
            <a:spAutoFit/>
          </a:bodyPr>
          <a:lstStyle/>
          <a:p>
            <a:pPr algn="just" marL="690881" indent="-345440" lvl="1">
              <a:lnSpc>
                <a:spcPts val="6400"/>
              </a:lnSpc>
              <a:buFont typeface="Arial"/>
              <a:buChar char="•"/>
            </a:pPr>
            <a:r>
              <a:rPr lang="en-US" sz="3200">
                <a:solidFill>
                  <a:srgbClr val="545454"/>
                </a:solidFill>
                <a:latin typeface="Codec Pro Bold"/>
                <a:ea typeface="Codec Pro Bold"/>
                <a:cs typeface="Codec Pro Bold"/>
                <a:sym typeface="Codec Pro Bold"/>
              </a:rPr>
              <a:t>Programming Languages: </a:t>
            </a:r>
            <a:r>
              <a:rPr lang="en-US" sz="3200">
                <a:solidFill>
                  <a:srgbClr val="545454"/>
                </a:solidFill>
                <a:latin typeface="Codec Pro"/>
                <a:ea typeface="Codec Pro"/>
                <a:cs typeface="Codec Pro"/>
                <a:sym typeface="Codec Pro"/>
              </a:rPr>
              <a:t>Python, TensorFlow, Keras</a:t>
            </a:r>
          </a:p>
          <a:p>
            <a:pPr algn="just" marL="690881" indent="-345440" lvl="1">
              <a:lnSpc>
                <a:spcPts val="6400"/>
              </a:lnSpc>
              <a:buFont typeface="Arial"/>
              <a:buChar char="•"/>
            </a:pPr>
            <a:r>
              <a:rPr lang="en-US" sz="3200">
                <a:solidFill>
                  <a:srgbClr val="545454"/>
                </a:solidFill>
                <a:latin typeface="Codec Pro Bold"/>
                <a:ea typeface="Codec Pro Bold"/>
                <a:cs typeface="Codec Pro Bold"/>
                <a:sym typeface="Codec Pro Bold"/>
              </a:rPr>
              <a:t>APIs: </a:t>
            </a:r>
            <a:r>
              <a:rPr lang="en-US" sz="3200">
                <a:solidFill>
                  <a:srgbClr val="545454"/>
                </a:solidFill>
                <a:latin typeface="Codec Pro"/>
                <a:ea typeface="Codec Pro"/>
                <a:cs typeface="Codec Pro"/>
                <a:sym typeface="Codec Pro"/>
              </a:rPr>
              <a:t>Google Cloud Vision API, Twilio for Chat Integration</a:t>
            </a:r>
          </a:p>
          <a:p>
            <a:pPr algn="just" marL="690881" indent="-345440" lvl="1">
              <a:lnSpc>
                <a:spcPts val="6400"/>
              </a:lnSpc>
              <a:buFont typeface="Arial"/>
              <a:buChar char="•"/>
            </a:pPr>
            <a:r>
              <a:rPr lang="en-US" sz="3200">
                <a:solidFill>
                  <a:srgbClr val="545454"/>
                </a:solidFill>
                <a:latin typeface="Codec Pro Bold"/>
                <a:ea typeface="Codec Pro Bold"/>
                <a:cs typeface="Codec Pro Bold"/>
                <a:sym typeface="Codec Pro Bold"/>
              </a:rPr>
              <a:t>Databases: </a:t>
            </a:r>
            <a:r>
              <a:rPr lang="en-US" sz="3200">
                <a:solidFill>
                  <a:srgbClr val="545454"/>
                </a:solidFill>
                <a:latin typeface="Codec Pro"/>
                <a:ea typeface="Codec Pro"/>
                <a:cs typeface="Codec Pro"/>
                <a:sym typeface="Codec Pro"/>
              </a:rPr>
              <a:t>Firebase for real-time data management</a:t>
            </a:r>
          </a:p>
          <a:p>
            <a:pPr algn="just" marL="690881" indent="-345440" lvl="1">
              <a:lnSpc>
                <a:spcPts val="6400"/>
              </a:lnSpc>
              <a:buFont typeface="Arial"/>
              <a:buChar char="•"/>
            </a:pPr>
            <a:r>
              <a:rPr lang="en-US" sz="3200">
                <a:solidFill>
                  <a:srgbClr val="545454"/>
                </a:solidFill>
                <a:latin typeface="Codec Pro Bold"/>
                <a:ea typeface="Codec Pro Bold"/>
                <a:cs typeface="Codec Pro Bold"/>
                <a:sym typeface="Codec Pro Bold"/>
              </a:rPr>
              <a:t>Development Tools: </a:t>
            </a:r>
            <a:r>
              <a:rPr lang="en-US" sz="3200">
                <a:solidFill>
                  <a:srgbClr val="545454"/>
                </a:solidFill>
                <a:latin typeface="Codec Pro"/>
                <a:ea typeface="Codec Pro"/>
                <a:cs typeface="Codec Pro"/>
                <a:sym typeface="Codec Pro"/>
              </a:rPr>
              <a:t>Jupyter Notebooks, VS Code, Git for version control</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2129401" y="847725"/>
            <a:ext cx="11045071" cy="972820"/>
          </a:xfrm>
          <a:prstGeom prst="rect">
            <a:avLst/>
          </a:prstGeom>
        </p:spPr>
        <p:txBody>
          <a:bodyPr anchor="t" rtlCol="false" tIns="0" lIns="0" bIns="0" rIns="0">
            <a:spAutoFit/>
          </a:bodyPr>
          <a:lstStyle/>
          <a:p>
            <a:pPr algn="l">
              <a:lnSpc>
                <a:spcPts val="7279"/>
              </a:lnSpc>
            </a:pPr>
            <a:r>
              <a:rPr lang="en-US" sz="5199">
                <a:solidFill>
                  <a:srgbClr val="545454"/>
                </a:solidFill>
                <a:latin typeface="Codec Pro Bold"/>
                <a:ea typeface="Codec Pro Bold"/>
                <a:cs typeface="Codec Pro Bold"/>
                <a:sym typeface="Codec Pro Bold"/>
              </a:rPr>
              <a:t>PROJECT TIMELINE - GANTT CHART</a:t>
            </a:r>
          </a:p>
        </p:txBody>
      </p:sp>
      <p:sp>
        <p:nvSpPr>
          <p:cNvPr name="Freeform 9" id="9"/>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10" id="10"/>
          <p:cNvSpPr/>
          <p:nvPr/>
        </p:nvSpPr>
        <p:spPr>
          <a:xfrm flipH="false" flipV="false" rot="0">
            <a:off x="1953387" y="2313075"/>
            <a:ext cx="15570442" cy="6251768"/>
          </a:xfrm>
          <a:custGeom>
            <a:avLst/>
            <a:gdLst/>
            <a:ahLst/>
            <a:cxnLst/>
            <a:rect r="r" b="b" t="t" l="l"/>
            <a:pathLst>
              <a:path h="6251768" w="15570442">
                <a:moveTo>
                  <a:pt x="0" y="0"/>
                </a:moveTo>
                <a:lnTo>
                  <a:pt x="15570442" y="0"/>
                </a:lnTo>
                <a:lnTo>
                  <a:pt x="15570442" y="6251769"/>
                </a:lnTo>
                <a:lnTo>
                  <a:pt x="0" y="6251769"/>
                </a:lnTo>
                <a:lnTo>
                  <a:pt x="0" y="0"/>
                </a:lnTo>
                <a:close/>
              </a:path>
            </a:pathLst>
          </a:custGeom>
          <a:blipFill>
            <a:blip r:embed="rId3"/>
            <a:stretch>
              <a:fillRect l="0" t="0" r="0" b="0"/>
            </a:stretch>
          </a:blipFill>
        </p:spPr>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9" id="9"/>
          <p:cNvSpPr txBox="true"/>
          <p:nvPr/>
        </p:nvSpPr>
        <p:spPr>
          <a:xfrm rot="0">
            <a:off x="2129401" y="847725"/>
            <a:ext cx="3538176" cy="979602"/>
          </a:xfrm>
          <a:prstGeom prst="rect">
            <a:avLst/>
          </a:prstGeom>
        </p:spPr>
        <p:txBody>
          <a:bodyPr anchor="t" rtlCol="false" tIns="0" lIns="0" bIns="0" rIns="0">
            <a:spAutoFit/>
          </a:bodyPr>
          <a:lstStyle/>
          <a:p>
            <a:pPr algn="l">
              <a:lnSpc>
                <a:spcPts val="7279"/>
              </a:lnSpc>
            </a:pPr>
            <a:r>
              <a:rPr lang="en-US" sz="5199">
                <a:solidFill>
                  <a:srgbClr val="545454"/>
                </a:solidFill>
                <a:latin typeface="Codec Pro Bold"/>
                <a:ea typeface="Codec Pro Bold"/>
                <a:cs typeface="Codec Pro Bold"/>
                <a:sym typeface="Codec Pro Bold"/>
              </a:rPr>
              <a:t>References</a:t>
            </a:r>
          </a:p>
        </p:txBody>
      </p:sp>
      <p:sp>
        <p:nvSpPr>
          <p:cNvPr name="TextBox 10" id="10"/>
          <p:cNvSpPr txBox="true"/>
          <p:nvPr/>
        </p:nvSpPr>
        <p:spPr>
          <a:xfrm rot="0">
            <a:off x="11159873" y="9389274"/>
            <a:ext cx="6467645" cy="443821"/>
          </a:xfrm>
          <a:prstGeom prst="rect">
            <a:avLst/>
          </a:prstGeom>
        </p:spPr>
        <p:txBody>
          <a:bodyPr anchor="t" rtlCol="false" tIns="0" lIns="0" bIns="0" rIns="0">
            <a:spAutoFit/>
          </a:bodyPr>
          <a:lstStyle/>
          <a:p>
            <a:pPr algn="r">
              <a:lnSpc>
                <a:spcPts val="3360"/>
              </a:lnSpc>
            </a:pPr>
            <a:r>
              <a:rPr lang="en-US" sz="2400">
                <a:solidFill>
                  <a:srgbClr val="545454"/>
                </a:solidFill>
                <a:latin typeface="Codec Pro Bold"/>
                <a:ea typeface="Codec Pro Bold"/>
                <a:cs typeface="Codec Pro Bold"/>
                <a:sym typeface="Codec Pro Bold"/>
              </a:rPr>
              <a:t>Dissanayake D M A P | IT21172632 | 24-25J-193</a:t>
            </a:r>
          </a:p>
        </p:txBody>
      </p:sp>
      <p:sp>
        <p:nvSpPr>
          <p:cNvPr name="TextBox 11" id="11"/>
          <p:cNvSpPr txBox="true"/>
          <p:nvPr/>
        </p:nvSpPr>
        <p:spPr>
          <a:xfrm rot="0">
            <a:off x="2129401" y="2234883"/>
            <a:ext cx="7570006" cy="6341109"/>
          </a:xfrm>
          <a:prstGeom prst="rect">
            <a:avLst/>
          </a:prstGeom>
        </p:spPr>
        <p:txBody>
          <a:bodyPr anchor="t" rtlCol="false" tIns="0" lIns="0" bIns="0" rIns="0">
            <a:spAutoFit/>
          </a:bodyPr>
          <a:lstStyle/>
          <a:p>
            <a:pPr algn="l">
              <a:lnSpc>
                <a:spcPts val="2240"/>
              </a:lnSpc>
            </a:pPr>
            <a:r>
              <a:rPr lang="en-US" sz="1600">
                <a:solidFill>
                  <a:srgbClr val="545454"/>
                </a:solidFill>
                <a:latin typeface="Canva Sans"/>
                <a:ea typeface="Canva Sans"/>
                <a:cs typeface="Canva Sans"/>
                <a:sym typeface="Canva Sans"/>
              </a:rPr>
              <a:t>1. Casa, A. de la, Ovando, G., &amp; Díaz, G. (2021). Linking data of ENSO, NDVI-MODIS and crops yield as a base of an early warning system for agriculture in Córdoba, Argentina. Remote Sensing Applications Society and Environment, 22(100480), 100480. </a:t>
            </a:r>
            <a:r>
              <a:rPr lang="en-US" sz="1600" u="sng">
                <a:solidFill>
                  <a:srgbClr val="545454"/>
                </a:solidFill>
                <a:latin typeface="Canva Sans"/>
                <a:ea typeface="Canva Sans"/>
                <a:cs typeface="Canva Sans"/>
                <a:sym typeface="Canva Sans"/>
                <a:hlinkClick r:id="rId3" tooltip="https://doi.org/10.1016/j.rsase.2021.100480"/>
              </a:rPr>
              <a:t>Add a little bit of body text</a:t>
            </a:r>
          </a:p>
          <a:p>
            <a:pPr algn="l">
              <a:lnSpc>
                <a:spcPts val="2240"/>
              </a:lnSpc>
            </a:pPr>
          </a:p>
          <a:p>
            <a:pPr algn="l">
              <a:lnSpc>
                <a:spcPts val="2240"/>
              </a:lnSpc>
            </a:pPr>
            <a:r>
              <a:rPr lang="en-US" sz="1600">
                <a:solidFill>
                  <a:srgbClr val="545454"/>
                </a:solidFill>
                <a:latin typeface="Canva Sans"/>
                <a:ea typeface="Canva Sans"/>
                <a:cs typeface="Canva Sans"/>
                <a:sym typeface="Canva Sans"/>
              </a:rPr>
              <a:t>2. (N.d.). Researchgate.net. Retrieved August 14, 2024, from </a:t>
            </a:r>
            <a:r>
              <a:rPr lang="en-US" sz="1600" u="sng">
                <a:solidFill>
                  <a:srgbClr val="545454"/>
                </a:solidFill>
                <a:latin typeface="Canva Sans"/>
                <a:ea typeface="Canva Sans"/>
                <a:cs typeface="Canva Sans"/>
                <a:sym typeface="Canva Sans"/>
                <a:hlinkClick r:id="rId4" tooltip="https://www.researchgate.net/publication/340281012_E-AGRO_Intelligent_Chat-Bot_IoT_and_Artificial_Intelligence_to_Enhance_Farming_Industry"/>
              </a:rPr>
              <a:t>Add a little bit of body text</a:t>
            </a:r>
          </a:p>
          <a:p>
            <a:pPr algn="l">
              <a:lnSpc>
                <a:spcPts val="2240"/>
              </a:lnSpc>
            </a:pPr>
          </a:p>
          <a:p>
            <a:pPr algn="l">
              <a:lnSpc>
                <a:spcPts val="2240"/>
              </a:lnSpc>
            </a:pPr>
            <a:r>
              <a:rPr lang="en-US" sz="1600">
                <a:solidFill>
                  <a:srgbClr val="545454"/>
                </a:solidFill>
                <a:latin typeface="Canva Sans"/>
                <a:ea typeface="Canva Sans"/>
                <a:cs typeface="Canva Sans"/>
                <a:sym typeface="Canva Sans"/>
              </a:rPr>
              <a:t>3. Mana, A. A., Allouhi, A., Hamrani, A., Rehman, S., el Jamaoui, I., &amp; Jayachandran, K. (2024). Sustainable AI-based production agriculture: Exploring AI applications and implications in agricultural practices. Smart Agricultural Technology, 7(100416), 100416. </a:t>
            </a:r>
            <a:r>
              <a:rPr lang="en-US" sz="1600" u="sng">
                <a:solidFill>
                  <a:srgbClr val="545454"/>
                </a:solidFill>
                <a:latin typeface="Canva Sans"/>
                <a:ea typeface="Canva Sans"/>
                <a:cs typeface="Canva Sans"/>
                <a:sym typeface="Canva Sans"/>
                <a:hlinkClick r:id="rId5" tooltip="https://doi.org/10.1016/j.atech.2024.100416"/>
              </a:rPr>
              <a:t>Add a little bit of body text</a:t>
            </a:r>
          </a:p>
          <a:p>
            <a:pPr algn="l">
              <a:lnSpc>
                <a:spcPts val="2240"/>
              </a:lnSpc>
            </a:pPr>
          </a:p>
          <a:p>
            <a:pPr algn="l">
              <a:lnSpc>
                <a:spcPts val="2240"/>
              </a:lnSpc>
            </a:pPr>
            <a:r>
              <a:rPr lang="en-US" sz="1600">
                <a:solidFill>
                  <a:srgbClr val="545454"/>
                </a:solidFill>
                <a:latin typeface="Canva Sans"/>
                <a:ea typeface="Canva Sans"/>
                <a:cs typeface="Canva Sans"/>
                <a:sym typeface="Canva Sans"/>
              </a:rPr>
              <a:t>4. Padhiary, M., Saha, D., Kumar, R., Sethi, L. N., &amp; Kumar, A. (2024). Enhancing precision agriculture: A comprehensive review of machine learning and AI vision applications in all-terrain vehicle for farm automation. Smart Agricultural Technology, 8(100483), 100483. </a:t>
            </a:r>
            <a:r>
              <a:rPr lang="en-US" sz="1600" u="sng">
                <a:solidFill>
                  <a:srgbClr val="545454"/>
                </a:solidFill>
                <a:latin typeface="Canva Sans"/>
                <a:ea typeface="Canva Sans"/>
                <a:cs typeface="Canva Sans"/>
                <a:sym typeface="Canva Sans"/>
                <a:hlinkClick r:id="rId6" tooltip="https://doi.org/10.1016/j.atech.2024.100483"/>
              </a:rPr>
              <a:t>Add a little bit of body text</a:t>
            </a:r>
          </a:p>
          <a:p>
            <a:pPr algn="l">
              <a:lnSpc>
                <a:spcPts val="2240"/>
              </a:lnSpc>
            </a:pPr>
          </a:p>
          <a:p>
            <a:pPr algn="l">
              <a:lnSpc>
                <a:spcPts val="2240"/>
              </a:lnSpc>
            </a:pPr>
            <a:r>
              <a:rPr lang="en-US" sz="1600">
                <a:solidFill>
                  <a:srgbClr val="545454"/>
                </a:solidFill>
                <a:latin typeface="Canva Sans"/>
                <a:ea typeface="Canva Sans"/>
                <a:cs typeface="Canva Sans"/>
                <a:sym typeface="Canva Sans"/>
              </a:rPr>
              <a:t>5.Helfer, G. A., Victória Barbosa, J. L., Santos, R. dos, &amp; da Costa, A. B. (2020). A computational model for soil fertility prediction in ubiquitous agriculture. Computers and Electronics in Agriculture, 175(105602), 105602. </a:t>
            </a:r>
            <a:r>
              <a:rPr lang="en-US" sz="1600" u="sng">
                <a:solidFill>
                  <a:srgbClr val="545454"/>
                </a:solidFill>
                <a:latin typeface="Canva Sans"/>
                <a:ea typeface="Canva Sans"/>
                <a:cs typeface="Canva Sans"/>
                <a:sym typeface="Canva Sans"/>
                <a:hlinkClick r:id="rId7" tooltip="https://doi.org/10.1016/j.compag.2020.105602"/>
              </a:rPr>
              <a:t>Add a little bit of body text</a:t>
            </a:r>
          </a:p>
          <a:p>
            <a:pPr algn="l">
              <a:lnSpc>
                <a:spcPts val="2240"/>
              </a:lnSpc>
            </a:pPr>
          </a:p>
        </p:txBody>
      </p:sp>
      <p:sp>
        <p:nvSpPr>
          <p:cNvPr name="TextBox 12" id="12"/>
          <p:cNvSpPr txBox="true"/>
          <p:nvPr/>
        </p:nvSpPr>
        <p:spPr>
          <a:xfrm rot="0">
            <a:off x="10057512" y="2234883"/>
            <a:ext cx="7570006" cy="6893560"/>
          </a:xfrm>
          <a:prstGeom prst="rect">
            <a:avLst/>
          </a:prstGeom>
        </p:spPr>
        <p:txBody>
          <a:bodyPr anchor="t" rtlCol="false" tIns="0" lIns="0" bIns="0" rIns="0">
            <a:spAutoFit/>
          </a:bodyPr>
          <a:lstStyle/>
          <a:p>
            <a:pPr algn="l">
              <a:lnSpc>
                <a:spcPts val="2240"/>
              </a:lnSpc>
            </a:pPr>
            <a:r>
              <a:rPr lang="en-US" sz="1600">
                <a:solidFill>
                  <a:srgbClr val="545454"/>
                </a:solidFill>
                <a:latin typeface="Canva Sans"/>
                <a:ea typeface="Canva Sans"/>
                <a:cs typeface="Canva Sans"/>
                <a:sym typeface="Canva Sans"/>
              </a:rPr>
              <a:t>6. Preite, L., &amp; Vignali, G. (2024). Artificial intelligence to optimize water consumption in agriculture: A predictive algorithm-based irrigation management system. Computers and Electronics in Agriculture, 223(109126), 109126. </a:t>
            </a:r>
            <a:r>
              <a:rPr lang="en-US" sz="1600" u="sng">
                <a:solidFill>
                  <a:srgbClr val="545454"/>
                </a:solidFill>
                <a:latin typeface="Canva Sans"/>
                <a:ea typeface="Canva Sans"/>
                <a:cs typeface="Canva Sans"/>
                <a:sym typeface="Canva Sans"/>
                <a:hlinkClick r:id="rId8" tooltip="https://doi.org/10.1016/j.compag.2024.109126"/>
              </a:rPr>
              <a:t>https://doi.org/10.1016/j.compag.2024.109126</a:t>
            </a:r>
          </a:p>
          <a:p>
            <a:pPr algn="l">
              <a:lnSpc>
                <a:spcPts val="2240"/>
              </a:lnSpc>
            </a:pPr>
          </a:p>
          <a:p>
            <a:pPr algn="l">
              <a:lnSpc>
                <a:spcPts val="2240"/>
              </a:lnSpc>
            </a:pPr>
            <a:r>
              <a:rPr lang="en-US" sz="1600">
                <a:solidFill>
                  <a:srgbClr val="545454"/>
                </a:solidFill>
                <a:latin typeface="Canva Sans"/>
                <a:ea typeface="Canva Sans"/>
                <a:cs typeface="Canva Sans"/>
                <a:sym typeface="Canva Sans"/>
              </a:rPr>
              <a:t>7. Nguyen, B. T., Shin, E.-J., Jeong, J. H., Sharma, N., Tran, N. K. C., Nguyen, Y. N. D., Kim, D.-J., Wie, M. B., Lee, Y., Byun, J. K., Ko, S. K., Nah, S.-Y., &amp; Kim, H.-C. (2023). Mountain-cultivated ginseng protects against cognitive impairments in aged GPx-1 knockout mice via activation of Nrf2/ChAT/ERK signaling pathway. Journal of Ginseng Research, 47(4), 561–571. </a:t>
            </a:r>
            <a:r>
              <a:rPr lang="en-US" sz="1600" u="sng">
                <a:solidFill>
                  <a:srgbClr val="545454"/>
                </a:solidFill>
                <a:latin typeface="Canva Sans"/>
                <a:ea typeface="Canva Sans"/>
                <a:cs typeface="Canva Sans"/>
                <a:sym typeface="Canva Sans"/>
                <a:hlinkClick r:id="rId9" tooltip="https://doi.org/10.1016/j.jgr.2023.01.005"/>
              </a:rPr>
              <a:t>https://doi.org/10.1016/j.jgr.2023.01.005</a:t>
            </a:r>
          </a:p>
          <a:p>
            <a:pPr algn="l">
              <a:lnSpc>
                <a:spcPts val="2240"/>
              </a:lnSpc>
            </a:pPr>
          </a:p>
          <a:p>
            <a:pPr algn="l">
              <a:lnSpc>
                <a:spcPts val="2240"/>
              </a:lnSpc>
            </a:pPr>
            <a:r>
              <a:rPr lang="en-US" sz="1600">
                <a:solidFill>
                  <a:srgbClr val="545454"/>
                </a:solidFill>
                <a:latin typeface="Canva Sans"/>
                <a:ea typeface="Canva Sans"/>
                <a:cs typeface="Canva Sans"/>
                <a:sym typeface="Canva Sans"/>
              </a:rPr>
              <a:t>8. (N.d.). Researchgate.net. Retrieved August 14, 2024, from </a:t>
            </a:r>
            <a:r>
              <a:rPr lang="en-US" sz="1600" u="sng">
                <a:solidFill>
                  <a:srgbClr val="545454"/>
                </a:solidFill>
                <a:latin typeface="Canva Sans"/>
                <a:ea typeface="Canva Sans"/>
                <a:cs typeface="Canva Sans"/>
                <a:sym typeface="Canva Sans"/>
                <a:hlinkClick r:id="rId10" tooltip="https://www.researchgate.net/publication/340281012_E-AGRO_Intelligent_Chat-Bot_IoT_and_Artificial_Intelligence_to_Enhance_Farming_Industry"/>
              </a:rPr>
              <a:t>https://www.researchgate.net/publication/340281012_E-AGRO_Intelligent_Chat-Bot_IoT_and_Artificial_Intelligence_to_Enhance_Farming_Industry</a:t>
            </a:r>
          </a:p>
          <a:p>
            <a:pPr algn="l">
              <a:lnSpc>
                <a:spcPts val="2240"/>
              </a:lnSpc>
            </a:pPr>
          </a:p>
          <a:p>
            <a:pPr algn="l">
              <a:lnSpc>
                <a:spcPts val="2240"/>
              </a:lnSpc>
            </a:pPr>
            <a:r>
              <a:rPr lang="en-US" sz="1600">
                <a:solidFill>
                  <a:srgbClr val="545454"/>
                </a:solidFill>
                <a:latin typeface="Canva Sans"/>
                <a:ea typeface="Canva Sans"/>
                <a:cs typeface="Canva Sans"/>
                <a:sym typeface="Canva Sans"/>
              </a:rPr>
              <a:t>9. Nguyen, B. T., Shin, E.-J., Jeong, J. H., Sharma, N., Tran, N. K. C., Nguyen, Y. N. D., Kim, D.-J., Wie, M. B., Lee, Y., Byun, J. K., Ko, S. K., Nah, S.-Y., &amp; Kim, H.-C. (2023). Mountain-cultivated ginseng protects against cognitive impairments in aged GPx-1 knockout mice via activation of Nrf2/ChAT/ERK signaling pathway. Journal of Ginseng Research, 47(4), 561–571. </a:t>
            </a:r>
            <a:r>
              <a:rPr lang="en-US" sz="1600" u="sng">
                <a:solidFill>
                  <a:srgbClr val="545454"/>
                </a:solidFill>
                <a:latin typeface="Canva Sans"/>
                <a:ea typeface="Canva Sans"/>
                <a:cs typeface="Canva Sans"/>
                <a:sym typeface="Canva Sans"/>
                <a:hlinkClick r:id="rId11" tooltip="https://doi.org/10.1016/j.jgr.2023.01.005"/>
              </a:rPr>
              <a:t>https://doi.org/10.1016/j.jgr.2023.01.005</a:t>
            </a:r>
          </a:p>
          <a:p>
            <a:pPr algn="l">
              <a:lnSpc>
                <a:spcPts val="2240"/>
              </a:lnSpc>
            </a:pPr>
          </a:p>
          <a:p>
            <a:pPr algn="l">
              <a:lnSpc>
                <a:spcPts val="2240"/>
              </a:lnSpc>
            </a:pP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grpSp>
        <p:nvGrpSpPr>
          <p:cNvPr name="Group 9" id="9"/>
          <p:cNvGrpSpPr/>
          <p:nvPr/>
        </p:nvGrpSpPr>
        <p:grpSpPr>
          <a:xfrm rot="0">
            <a:off x="2518080" y="2900125"/>
            <a:ext cx="4009623" cy="5528599"/>
            <a:chOff x="0" y="0"/>
            <a:chExt cx="1056032" cy="1456092"/>
          </a:xfrm>
        </p:grpSpPr>
        <p:sp>
          <p:nvSpPr>
            <p:cNvPr name="Freeform 10" id="10"/>
            <p:cNvSpPr/>
            <p:nvPr/>
          </p:nvSpPr>
          <p:spPr>
            <a:xfrm flipH="false" flipV="false" rot="0">
              <a:off x="0" y="0"/>
              <a:ext cx="1056032" cy="1456092"/>
            </a:xfrm>
            <a:custGeom>
              <a:avLst/>
              <a:gdLst/>
              <a:ahLst/>
              <a:cxnLst/>
              <a:rect r="r" b="b" t="t" l="l"/>
              <a:pathLst>
                <a:path h="1456092" w="1056032">
                  <a:moveTo>
                    <a:pt x="98473" y="0"/>
                  </a:moveTo>
                  <a:lnTo>
                    <a:pt x="957560" y="0"/>
                  </a:lnTo>
                  <a:cubicBezTo>
                    <a:pt x="983676" y="0"/>
                    <a:pt x="1008723" y="10375"/>
                    <a:pt x="1027190" y="28842"/>
                  </a:cubicBezTo>
                  <a:cubicBezTo>
                    <a:pt x="1045658" y="47309"/>
                    <a:pt x="1056032" y="72356"/>
                    <a:pt x="1056032" y="98473"/>
                  </a:cubicBezTo>
                  <a:lnTo>
                    <a:pt x="1056032" y="1357619"/>
                  </a:lnTo>
                  <a:cubicBezTo>
                    <a:pt x="1056032" y="1383736"/>
                    <a:pt x="1045658" y="1408783"/>
                    <a:pt x="1027190" y="1427250"/>
                  </a:cubicBezTo>
                  <a:cubicBezTo>
                    <a:pt x="1008723" y="1445717"/>
                    <a:pt x="983676" y="1456092"/>
                    <a:pt x="957560" y="1456092"/>
                  </a:cubicBezTo>
                  <a:lnTo>
                    <a:pt x="98473" y="1456092"/>
                  </a:lnTo>
                  <a:cubicBezTo>
                    <a:pt x="72356" y="1456092"/>
                    <a:pt x="47309" y="1445717"/>
                    <a:pt x="28842" y="1427250"/>
                  </a:cubicBezTo>
                  <a:cubicBezTo>
                    <a:pt x="10375" y="1408783"/>
                    <a:pt x="0" y="1383736"/>
                    <a:pt x="0" y="1357619"/>
                  </a:cubicBezTo>
                  <a:lnTo>
                    <a:pt x="0" y="98473"/>
                  </a:lnTo>
                  <a:cubicBezTo>
                    <a:pt x="0" y="72356"/>
                    <a:pt x="10375" y="47309"/>
                    <a:pt x="28842" y="28842"/>
                  </a:cubicBezTo>
                  <a:cubicBezTo>
                    <a:pt x="47309" y="10375"/>
                    <a:pt x="72356" y="0"/>
                    <a:pt x="98473" y="0"/>
                  </a:cubicBezTo>
                  <a:close/>
                </a:path>
              </a:pathLst>
            </a:custGeom>
            <a:solidFill>
              <a:srgbClr val="1C5739">
                <a:alpha val="60000"/>
              </a:srgbClr>
            </a:solidFill>
          </p:spPr>
        </p:sp>
        <p:sp>
          <p:nvSpPr>
            <p:cNvPr name="TextBox 11" id="11"/>
            <p:cNvSpPr txBox="true"/>
            <p:nvPr/>
          </p:nvSpPr>
          <p:spPr>
            <a:xfrm>
              <a:off x="0" y="-19050"/>
              <a:ext cx="1056032" cy="1475142"/>
            </a:xfrm>
            <a:prstGeom prst="rect">
              <a:avLst/>
            </a:prstGeom>
          </p:spPr>
          <p:txBody>
            <a:bodyPr anchor="ctr" rtlCol="false" tIns="50800" lIns="50800" bIns="50800" rIns="50800"/>
            <a:lstStyle/>
            <a:p>
              <a:pPr algn="ctr">
                <a:lnSpc>
                  <a:spcPts val="2859"/>
                </a:lnSpc>
              </a:pPr>
            </a:p>
          </p:txBody>
        </p:sp>
      </p:grpSp>
      <p:grpSp>
        <p:nvGrpSpPr>
          <p:cNvPr name="Group 12" id="12"/>
          <p:cNvGrpSpPr/>
          <p:nvPr/>
        </p:nvGrpSpPr>
        <p:grpSpPr>
          <a:xfrm rot="0">
            <a:off x="7315269" y="2900125"/>
            <a:ext cx="4009623" cy="5528599"/>
            <a:chOff x="0" y="0"/>
            <a:chExt cx="1056032" cy="1456092"/>
          </a:xfrm>
        </p:grpSpPr>
        <p:sp>
          <p:nvSpPr>
            <p:cNvPr name="Freeform 13" id="13"/>
            <p:cNvSpPr/>
            <p:nvPr/>
          </p:nvSpPr>
          <p:spPr>
            <a:xfrm flipH="false" flipV="false" rot="0">
              <a:off x="0" y="0"/>
              <a:ext cx="1056032" cy="1456092"/>
            </a:xfrm>
            <a:custGeom>
              <a:avLst/>
              <a:gdLst/>
              <a:ahLst/>
              <a:cxnLst/>
              <a:rect r="r" b="b" t="t" l="l"/>
              <a:pathLst>
                <a:path h="1456092" w="1056032">
                  <a:moveTo>
                    <a:pt x="98473" y="0"/>
                  </a:moveTo>
                  <a:lnTo>
                    <a:pt x="957560" y="0"/>
                  </a:lnTo>
                  <a:cubicBezTo>
                    <a:pt x="983676" y="0"/>
                    <a:pt x="1008723" y="10375"/>
                    <a:pt x="1027190" y="28842"/>
                  </a:cubicBezTo>
                  <a:cubicBezTo>
                    <a:pt x="1045658" y="47309"/>
                    <a:pt x="1056032" y="72356"/>
                    <a:pt x="1056032" y="98473"/>
                  </a:cubicBezTo>
                  <a:lnTo>
                    <a:pt x="1056032" y="1357619"/>
                  </a:lnTo>
                  <a:cubicBezTo>
                    <a:pt x="1056032" y="1383736"/>
                    <a:pt x="1045658" y="1408783"/>
                    <a:pt x="1027190" y="1427250"/>
                  </a:cubicBezTo>
                  <a:cubicBezTo>
                    <a:pt x="1008723" y="1445717"/>
                    <a:pt x="983676" y="1456092"/>
                    <a:pt x="957560" y="1456092"/>
                  </a:cubicBezTo>
                  <a:lnTo>
                    <a:pt x="98473" y="1456092"/>
                  </a:lnTo>
                  <a:cubicBezTo>
                    <a:pt x="72356" y="1456092"/>
                    <a:pt x="47309" y="1445717"/>
                    <a:pt x="28842" y="1427250"/>
                  </a:cubicBezTo>
                  <a:cubicBezTo>
                    <a:pt x="10375" y="1408783"/>
                    <a:pt x="0" y="1383736"/>
                    <a:pt x="0" y="1357619"/>
                  </a:cubicBezTo>
                  <a:lnTo>
                    <a:pt x="0" y="98473"/>
                  </a:lnTo>
                  <a:cubicBezTo>
                    <a:pt x="0" y="72356"/>
                    <a:pt x="10375" y="47309"/>
                    <a:pt x="28842" y="28842"/>
                  </a:cubicBezTo>
                  <a:cubicBezTo>
                    <a:pt x="47309" y="10375"/>
                    <a:pt x="72356" y="0"/>
                    <a:pt x="98473" y="0"/>
                  </a:cubicBezTo>
                  <a:close/>
                </a:path>
              </a:pathLst>
            </a:custGeom>
            <a:solidFill>
              <a:srgbClr val="1C5739"/>
            </a:solidFill>
          </p:spPr>
        </p:sp>
        <p:sp>
          <p:nvSpPr>
            <p:cNvPr name="TextBox 14" id="14"/>
            <p:cNvSpPr txBox="true"/>
            <p:nvPr/>
          </p:nvSpPr>
          <p:spPr>
            <a:xfrm>
              <a:off x="0" y="-19050"/>
              <a:ext cx="1056032" cy="1475142"/>
            </a:xfrm>
            <a:prstGeom prst="rect">
              <a:avLst/>
            </a:prstGeom>
          </p:spPr>
          <p:txBody>
            <a:bodyPr anchor="ctr" rtlCol="false" tIns="50800" lIns="50800" bIns="50800" rIns="50800"/>
            <a:lstStyle/>
            <a:p>
              <a:pPr algn="ctr">
                <a:lnSpc>
                  <a:spcPts val="2859"/>
                </a:lnSpc>
              </a:pPr>
            </a:p>
          </p:txBody>
        </p:sp>
      </p:grpSp>
      <p:grpSp>
        <p:nvGrpSpPr>
          <p:cNvPr name="Group 15" id="15"/>
          <p:cNvGrpSpPr/>
          <p:nvPr/>
        </p:nvGrpSpPr>
        <p:grpSpPr>
          <a:xfrm rot="0">
            <a:off x="12115467" y="2900125"/>
            <a:ext cx="4009623" cy="5528599"/>
            <a:chOff x="0" y="0"/>
            <a:chExt cx="1056032" cy="1456092"/>
          </a:xfrm>
        </p:grpSpPr>
        <p:sp>
          <p:nvSpPr>
            <p:cNvPr name="Freeform 16" id="16"/>
            <p:cNvSpPr/>
            <p:nvPr/>
          </p:nvSpPr>
          <p:spPr>
            <a:xfrm flipH="false" flipV="false" rot="0">
              <a:off x="0" y="0"/>
              <a:ext cx="1056032" cy="1456092"/>
            </a:xfrm>
            <a:custGeom>
              <a:avLst/>
              <a:gdLst/>
              <a:ahLst/>
              <a:cxnLst/>
              <a:rect r="r" b="b" t="t" l="l"/>
              <a:pathLst>
                <a:path h="1456092" w="1056032">
                  <a:moveTo>
                    <a:pt x="98473" y="0"/>
                  </a:moveTo>
                  <a:lnTo>
                    <a:pt x="957560" y="0"/>
                  </a:lnTo>
                  <a:cubicBezTo>
                    <a:pt x="983676" y="0"/>
                    <a:pt x="1008723" y="10375"/>
                    <a:pt x="1027190" y="28842"/>
                  </a:cubicBezTo>
                  <a:cubicBezTo>
                    <a:pt x="1045658" y="47309"/>
                    <a:pt x="1056032" y="72356"/>
                    <a:pt x="1056032" y="98473"/>
                  </a:cubicBezTo>
                  <a:lnTo>
                    <a:pt x="1056032" y="1357619"/>
                  </a:lnTo>
                  <a:cubicBezTo>
                    <a:pt x="1056032" y="1383736"/>
                    <a:pt x="1045658" y="1408783"/>
                    <a:pt x="1027190" y="1427250"/>
                  </a:cubicBezTo>
                  <a:cubicBezTo>
                    <a:pt x="1008723" y="1445717"/>
                    <a:pt x="983676" y="1456092"/>
                    <a:pt x="957560" y="1456092"/>
                  </a:cubicBezTo>
                  <a:lnTo>
                    <a:pt x="98473" y="1456092"/>
                  </a:lnTo>
                  <a:cubicBezTo>
                    <a:pt x="72356" y="1456092"/>
                    <a:pt x="47309" y="1445717"/>
                    <a:pt x="28842" y="1427250"/>
                  </a:cubicBezTo>
                  <a:cubicBezTo>
                    <a:pt x="10375" y="1408783"/>
                    <a:pt x="0" y="1383736"/>
                    <a:pt x="0" y="1357619"/>
                  </a:cubicBezTo>
                  <a:lnTo>
                    <a:pt x="0" y="98473"/>
                  </a:lnTo>
                  <a:cubicBezTo>
                    <a:pt x="0" y="72356"/>
                    <a:pt x="10375" y="47309"/>
                    <a:pt x="28842" y="28842"/>
                  </a:cubicBezTo>
                  <a:cubicBezTo>
                    <a:pt x="47309" y="10375"/>
                    <a:pt x="72356" y="0"/>
                    <a:pt x="98473" y="0"/>
                  </a:cubicBezTo>
                  <a:close/>
                </a:path>
              </a:pathLst>
            </a:custGeom>
            <a:solidFill>
              <a:srgbClr val="1C5739">
                <a:alpha val="60000"/>
              </a:srgbClr>
            </a:solidFill>
          </p:spPr>
        </p:sp>
        <p:sp>
          <p:nvSpPr>
            <p:cNvPr name="TextBox 17" id="17"/>
            <p:cNvSpPr txBox="true"/>
            <p:nvPr/>
          </p:nvSpPr>
          <p:spPr>
            <a:xfrm>
              <a:off x="0" y="-19050"/>
              <a:ext cx="1056032" cy="1475142"/>
            </a:xfrm>
            <a:prstGeom prst="rect">
              <a:avLst/>
            </a:prstGeom>
          </p:spPr>
          <p:txBody>
            <a:bodyPr anchor="ctr" rtlCol="false" tIns="50800" lIns="50800" bIns="50800" rIns="50800"/>
            <a:lstStyle/>
            <a:p>
              <a:pPr algn="ctr">
                <a:lnSpc>
                  <a:spcPts val="2859"/>
                </a:lnSpc>
              </a:pPr>
            </a:p>
          </p:txBody>
        </p:sp>
      </p:grpSp>
      <p:sp>
        <p:nvSpPr>
          <p:cNvPr name="TextBox 18" id="18"/>
          <p:cNvSpPr txBox="true"/>
          <p:nvPr/>
        </p:nvSpPr>
        <p:spPr>
          <a:xfrm rot="0">
            <a:off x="7499253" y="3987136"/>
            <a:ext cx="3624822" cy="3616960"/>
          </a:xfrm>
          <a:prstGeom prst="rect">
            <a:avLst/>
          </a:prstGeom>
        </p:spPr>
        <p:txBody>
          <a:bodyPr anchor="t" rtlCol="false" tIns="0" lIns="0" bIns="0" rIns="0">
            <a:spAutoFit/>
          </a:bodyPr>
          <a:lstStyle/>
          <a:p>
            <a:pPr algn="l" marL="345439" indent="-172720" lvl="1">
              <a:lnSpc>
                <a:spcPts val="2239"/>
              </a:lnSpc>
              <a:buFont typeface="Arial"/>
              <a:buChar char="•"/>
            </a:pPr>
            <a:r>
              <a:rPr lang="en-US" sz="1599">
                <a:solidFill>
                  <a:srgbClr val="FFFFFF"/>
                </a:solidFill>
                <a:latin typeface="Codec Pro Bold"/>
                <a:ea typeface="Codec Pro Bold"/>
                <a:cs typeface="Codec Pro Bold"/>
                <a:sym typeface="Codec Pro Bold"/>
              </a:rPr>
              <a:t>Access to advanced crop market price predictions with additional parameters</a:t>
            </a:r>
          </a:p>
          <a:p>
            <a:pPr algn="l" marL="345439" indent="-172720" lvl="1">
              <a:lnSpc>
                <a:spcPts val="2239"/>
              </a:lnSpc>
              <a:buFont typeface="Arial"/>
              <a:buChar char="•"/>
            </a:pPr>
            <a:r>
              <a:rPr lang="en-US" sz="1599">
                <a:solidFill>
                  <a:srgbClr val="FFFFFF"/>
                </a:solidFill>
                <a:latin typeface="Codec Pro Bold"/>
                <a:ea typeface="Codec Pro Bold"/>
                <a:cs typeface="Codec Pro Bold"/>
                <a:sym typeface="Codec Pro Bold"/>
              </a:rPr>
              <a:t>Detailed soil moisture reporting for up to 3 plots</a:t>
            </a:r>
          </a:p>
          <a:p>
            <a:pPr algn="l" marL="345439" indent="-172720" lvl="1">
              <a:lnSpc>
                <a:spcPts val="2239"/>
              </a:lnSpc>
              <a:buFont typeface="Arial"/>
              <a:buChar char="•"/>
            </a:pPr>
            <a:r>
              <a:rPr lang="en-US" sz="1599">
                <a:solidFill>
                  <a:srgbClr val="FFFFFF"/>
                </a:solidFill>
                <a:latin typeface="Codec Pro Bold"/>
                <a:ea typeface="Codec Pro Bold"/>
                <a:cs typeface="Codec Pro Bold"/>
                <a:sym typeface="Codec Pro Bold"/>
              </a:rPr>
              <a:t>Unlimited package generations</a:t>
            </a:r>
          </a:p>
          <a:p>
            <a:pPr algn="l" marL="345439" indent="-172720" lvl="1">
              <a:lnSpc>
                <a:spcPts val="2239"/>
              </a:lnSpc>
              <a:buFont typeface="Arial"/>
              <a:buChar char="•"/>
            </a:pPr>
            <a:r>
              <a:rPr lang="en-US" sz="1599">
                <a:solidFill>
                  <a:srgbClr val="FFFFFF"/>
                </a:solidFill>
                <a:latin typeface="Codec Pro Bold"/>
                <a:ea typeface="Codec Pro Bold"/>
                <a:cs typeface="Codec Pro Bold"/>
                <a:sym typeface="Codec Pro Bold"/>
              </a:rPr>
              <a:t>Success rate predictions</a:t>
            </a:r>
          </a:p>
          <a:p>
            <a:pPr algn="l" marL="345439" indent="-172720" lvl="1">
              <a:lnSpc>
                <a:spcPts val="2239"/>
              </a:lnSpc>
              <a:buFont typeface="Arial"/>
              <a:buChar char="•"/>
            </a:pPr>
            <a:r>
              <a:rPr lang="en-US" sz="1599">
                <a:solidFill>
                  <a:srgbClr val="FFFFFF"/>
                </a:solidFill>
                <a:latin typeface="Codec Pro Bold"/>
                <a:ea typeface="Codec Pro Bold"/>
                <a:cs typeface="Codec Pro Bold"/>
                <a:sym typeface="Codec Pro Bold"/>
              </a:rPr>
              <a:t>Access to alternative crop suggestions based on market conditions</a:t>
            </a:r>
          </a:p>
          <a:p>
            <a:pPr algn="l" marL="345439" indent="-172720" lvl="1">
              <a:lnSpc>
                <a:spcPts val="2239"/>
              </a:lnSpc>
              <a:buFont typeface="Arial"/>
              <a:buChar char="•"/>
            </a:pPr>
            <a:r>
              <a:rPr lang="en-US" sz="1599">
                <a:solidFill>
                  <a:srgbClr val="FFFFFF"/>
                </a:solidFill>
                <a:latin typeface="Codec Pro Bold"/>
                <a:ea typeface="Codec Pro Bold"/>
                <a:cs typeface="Codec Pro Bold"/>
                <a:sym typeface="Codec Pro Bold"/>
              </a:rPr>
              <a:t>Priority email support and live chat</a:t>
            </a:r>
          </a:p>
          <a:p>
            <a:pPr algn="l">
              <a:lnSpc>
                <a:spcPts val="2239"/>
              </a:lnSpc>
            </a:pPr>
          </a:p>
        </p:txBody>
      </p:sp>
      <p:grpSp>
        <p:nvGrpSpPr>
          <p:cNvPr name="Group 19" id="19"/>
          <p:cNvGrpSpPr/>
          <p:nvPr/>
        </p:nvGrpSpPr>
        <p:grpSpPr>
          <a:xfrm rot="0">
            <a:off x="2950243" y="7623476"/>
            <a:ext cx="2957833" cy="623372"/>
            <a:chOff x="0" y="0"/>
            <a:chExt cx="779018" cy="164180"/>
          </a:xfrm>
        </p:grpSpPr>
        <p:sp>
          <p:nvSpPr>
            <p:cNvPr name="Freeform 20" id="20"/>
            <p:cNvSpPr/>
            <p:nvPr/>
          </p:nvSpPr>
          <p:spPr>
            <a:xfrm flipH="false" flipV="false" rot="0">
              <a:off x="0" y="0"/>
              <a:ext cx="779018" cy="164180"/>
            </a:xfrm>
            <a:custGeom>
              <a:avLst/>
              <a:gdLst/>
              <a:ahLst/>
              <a:cxnLst/>
              <a:rect r="r" b="b" t="t" l="l"/>
              <a:pathLst>
                <a:path h="164180" w="779018">
                  <a:moveTo>
                    <a:pt x="82090" y="0"/>
                  </a:moveTo>
                  <a:lnTo>
                    <a:pt x="696928" y="0"/>
                  </a:lnTo>
                  <a:cubicBezTo>
                    <a:pt x="742265" y="0"/>
                    <a:pt x="779018" y="36753"/>
                    <a:pt x="779018" y="82090"/>
                  </a:cubicBezTo>
                  <a:lnTo>
                    <a:pt x="779018" y="82090"/>
                  </a:lnTo>
                  <a:cubicBezTo>
                    <a:pt x="779018" y="103862"/>
                    <a:pt x="770369" y="124742"/>
                    <a:pt x="754974" y="140137"/>
                  </a:cubicBezTo>
                  <a:cubicBezTo>
                    <a:pt x="739579" y="155532"/>
                    <a:pt x="718699" y="164180"/>
                    <a:pt x="696928" y="164180"/>
                  </a:cubicBezTo>
                  <a:lnTo>
                    <a:pt x="82090" y="164180"/>
                  </a:lnTo>
                  <a:cubicBezTo>
                    <a:pt x="60318" y="164180"/>
                    <a:pt x="39439" y="155532"/>
                    <a:pt x="24044" y="140137"/>
                  </a:cubicBezTo>
                  <a:cubicBezTo>
                    <a:pt x="8649" y="124742"/>
                    <a:pt x="0" y="103862"/>
                    <a:pt x="0" y="82090"/>
                  </a:cubicBezTo>
                  <a:lnTo>
                    <a:pt x="0" y="82090"/>
                  </a:lnTo>
                  <a:cubicBezTo>
                    <a:pt x="0" y="60318"/>
                    <a:pt x="8649" y="39439"/>
                    <a:pt x="24044" y="24044"/>
                  </a:cubicBezTo>
                  <a:cubicBezTo>
                    <a:pt x="39439" y="8649"/>
                    <a:pt x="60318" y="0"/>
                    <a:pt x="82090" y="0"/>
                  </a:cubicBezTo>
                  <a:close/>
                </a:path>
              </a:pathLst>
            </a:custGeom>
            <a:solidFill>
              <a:srgbClr val="C1FF72"/>
            </a:solidFill>
          </p:spPr>
        </p:sp>
        <p:sp>
          <p:nvSpPr>
            <p:cNvPr name="TextBox 21" id="21"/>
            <p:cNvSpPr txBox="true"/>
            <p:nvPr/>
          </p:nvSpPr>
          <p:spPr>
            <a:xfrm>
              <a:off x="0" y="-19050"/>
              <a:ext cx="779018" cy="183230"/>
            </a:xfrm>
            <a:prstGeom prst="rect">
              <a:avLst/>
            </a:prstGeom>
          </p:spPr>
          <p:txBody>
            <a:bodyPr anchor="ctr" rtlCol="false" tIns="50800" lIns="50800" bIns="50800" rIns="50800"/>
            <a:lstStyle/>
            <a:p>
              <a:pPr algn="ctr">
                <a:lnSpc>
                  <a:spcPts val="2859"/>
                </a:lnSpc>
              </a:pPr>
              <a:r>
                <a:rPr lang="en-US" sz="2199">
                  <a:solidFill>
                    <a:srgbClr val="000000"/>
                  </a:solidFill>
                  <a:latin typeface="Open Sauce"/>
                  <a:ea typeface="Open Sauce"/>
                  <a:cs typeface="Open Sauce"/>
                  <a:sym typeface="Open Sauce"/>
                </a:rPr>
                <a:t>FREE</a:t>
              </a:r>
            </a:p>
          </p:txBody>
        </p:sp>
      </p:grpSp>
      <p:grpSp>
        <p:nvGrpSpPr>
          <p:cNvPr name="Group 22" id="22"/>
          <p:cNvGrpSpPr/>
          <p:nvPr/>
        </p:nvGrpSpPr>
        <p:grpSpPr>
          <a:xfrm rot="0">
            <a:off x="12641362" y="7623476"/>
            <a:ext cx="2957833" cy="623372"/>
            <a:chOff x="0" y="0"/>
            <a:chExt cx="779018" cy="164180"/>
          </a:xfrm>
        </p:grpSpPr>
        <p:sp>
          <p:nvSpPr>
            <p:cNvPr name="Freeform 23" id="23"/>
            <p:cNvSpPr/>
            <p:nvPr/>
          </p:nvSpPr>
          <p:spPr>
            <a:xfrm flipH="false" flipV="false" rot="0">
              <a:off x="0" y="0"/>
              <a:ext cx="779018" cy="164180"/>
            </a:xfrm>
            <a:custGeom>
              <a:avLst/>
              <a:gdLst/>
              <a:ahLst/>
              <a:cxnLst/>
              <a:rect r="r" b="b" t="t" l="l"/>
              <a:pathLst>
                <a:path h="164180" w="779018">
                  <a:moveTo>
                    <a:pt x="82090" y="0"/>
                  </a:moveTo>
                  <a:lnTo>
                    <a:pt x="696928" y="0"/>
                  </a:lnTo>
                  <a:cubicBezTo>
                    <a:pt x="742265" y="0"/>
                    <a:pt x="779018" y="36753"/>
                    <a:pt x="779018" y="82090"/>
                  </a:cubicBezTo>
                  <a:lnTo>
                    <a:pt x="779018" y="82090"/>
                  </a:lnTo>
                  <a:cubicBezTo>
                    <a:pt x="779018" y="103862"/>
                    <a:pt x="770369" y="124742"/>
                    <a:pt x="754974" y="140137"/>
                  </a:cubicBezTo>
                  <a:cubicBezTo>
                    <a:pt x="739579" y="155532"/>
                    <a:pt x="718699" y="164180"/>
                    <a:pt x="696928" y="164180"/>
                  </a:cubicBezTo>
                  <a:lnTo>
                    <a:pt x="82090" y="164180"/>
                  </a:lnTo>
                  <a:cubicBezTo>
                    <a:pt x="60318" y="164180"/>
                    <a:pt x="39439" y="155532"/>
                    <a:pt x="24044" y="140137"/>
                  </a:cubicBezTo>
                  <a:cubicBezTo>
                    <a:pt x="8649" y="124742"/>
                    <a:pt x="0" y="103862"/>
                    <a:pt x="0" y="82090"/>
                  </a:cubicBezTo>
                  <a:lnTo>
                    <a:pt x="0" y="82090"/>
                  </a:lnTo>
                  <a:cubicBezTo>
                    <a:pt x="0" y="60318"/>
                    <a:pt x="8649" y="39439"/>
                    <a:pt x="24044" y="24044"/>
                  </a:cubicBezTo>
                  <a:cubicBezTo>
                    <a:pt x="39439" y="8649"/>
                    <a:pt x="60318" y="0"/>
                    <a:pt x="82090" y="0"/>
                  </a:cubicBezTo>
                  <a:close/>
                </a:path>
              </a:pathLst>
            </a:custGeom>
            <a:solidFill>
              <a:srgbClr val="C1FF72"/>
            </a:solidFill>
          </p:spPr>
        </p:sp>
        <p:sp>
          <p:nvSpPr>
            <p:cNvPr name="TextBox 24" id="24"/>
            <p:cNvSpPr txBox="true"/>
            <p:nvPr/>
          </p:nvSpPr>
          <p:spPr>
            <a:xfrm>
              <a:off x="0" y="-19050"/>
              <a:ext cx="779018" cy="183230"/>
            </a:xfrm>
            <a:prstGeom prst="rect">
              <a:avLst/>
            </a:prstGeom>
          </p:spPr>
          <p:txBody>
            <a:bodyPr anchor="ctr" rtlCol="false" tIns="50800" lIns="50800" bIns="50800" rIns="50800"/>
            <a:lstStyle/>
            <a:p>
              <a:pPr algn="ctr">
                <a:lnSpc>
                  <a:spcPts val="2859"/>
                </a:lnSpc>
              </a:pPr>
              <a:r>
                <a:rPr lang="en-US" sz="2199">
                  <a:solidFill>
                    <a:srgbClr val="000000"/>
                  </a:solidFill>
                  <a:latin typeface="Open Sauce"/>
                  <a:ea typeface="Open Sauce"/>
                  <a:cs typeface="Open Sauce"/>
                  <a:sym typeface="Open Sauce"/>
                </a:rPr>
                <a:t>15$ PER MONTH</a:t>
              </a:r>
            </a:p>
          </p:txBody>
        </p:sp>
      </p:grpSp>
      <p:grpSp>
        <p:nvGrpSpPr>
          <p:cNvPr name="Group 25" id="25"/>
          <p:cNvGrpSpPr/>
          <p:nvPr/>
        </p:nvGrpSpPr>
        <p:grpSpPr>
          <a:xfrm rot="0">
            <a:off x="7832748" y="7666194"/>
            <a:ext cx="2957833" cy="623372"/>
            <a:chOff x="0" y="0"/>
            <a:chExt cx="779018" cy="164180"/>
          </a:xfrm>
        </p:grpSpPr>
        <p:sp>
          <p:nvSpPr>
            <p:cNvPr name="Freeform 26" id="26"/>
            <p:cNvSpPr/>
            <p:nvPr/>
          </p:nvSpPr>
          <p:spPr>
            <a:xfrm flipH="false" flipV="false" rot="0">
              <a:off x="0" y="0"/>
              <a:ext cx="779018" cy="164180"/>
            </a:xfrm>
            <a:custGeom>
              <a:avLst/>
              <a:gdLst/>
              <a:ahLst/>
              <a:cxnLst/>
              <a:rect r="r" b="b" t="t" l="l"/>
              <a:pathLst>
                <a:path h="164180" w="779018">
                  <a:moveTo>
                    <a:pt x="82090" y="0"/>
                  </a:moveTo>
                  <a:lnTo>
                    <a:pt x="696928" y="0"/>
                  </a:lnTo>
                  <a:cubicBezTo>
                    <a:pt x="742265" y="0"/>
                    <a:pt x="779018" y="36753"/>
                    <a:pt x="779018" y="82090"/>
                  </a:cubicBezTo>
                  <a:lnTo>
                    <a:pt x="779018" y="82090"/>
                  </a:lnTo>
                  <a:cubicBezTo>
                    <a:pt x="779018" y="103862"/>
                    <a:pt x="770369" y="124742"/>
                    <a:pt x="754974" y="140137"/>
                  </a:cubicBezTo>
                  <a:cubicBezTo>
                    <a:pt x="739579" y="155532"/>
                    <a:pt x="718699" y="164180"/>
                    <a:pt x="696928" y="164180"/>
                  </a:cubicBezTo>
                  <a:lnTo>
                    <a:pt x="82090" y="164180"/>
                  </a:lnTo>
                  <a:cubicBezTo>
                    <a:pt x="60318" y="164180"/>
                    <a:pt x="39439" y="155532"/>
                    <a:pt x="24044" y="140137"/>
                  </a:cubicBezTo>
                  <a:cubicBezTo>
                    <a:pt x="8649" y="124742"/>
                    <a:pt x="0" y="103862"/>
                    <a:pt x="0" y="82090"/>
                  </a:cubicBezTo>
                  <a:lnTo>
                    <a:pt x="0" y="82090"/>
                  </a:lnTo>
                  <a:cubicBezTo>
                    <a:pt x="0" y="60318"/>
                    <a:pt x="8649" y="39439"/>
                    <a:pt x="24044" y="24044"/>
                  </a:cubicBezTo>
                  <a:cubicBezTo>
                    <a:pt x="39439" y="8649"/>
                    <a:pt x="60318" y="0"/>
                    <a:pt x="82090" y="0"/>
                  </a:cubicBezTo>
                  <a:close/>
                </a:path>
              </a:pathLst>
            </a:custGeom>
            <a:solidFill>
              <a:srgbClr val="C1FF72"/>
            </a:solidFill>
          </p:spPr>
        </p:sp>
        <p:sp>
          <p:nvSpPr>
            <p:cNvPr name="TextBox 27" id="27"/>
            <p:cNvSpPr txBox="true"/>
            <p:nvPr/>
          </p:nvSpPr>
          <p:spPr>
            <a:xfrm>
              <a:off x="0" y="-19050"/>
              <a:ext cx="779018" cy="183230"/>
            </a:xfrm>
            <a:prstGeom prst="rect">
              <a:avLst/>
            </a:prstGeom>
          </p:spPr>
          <p:txBody>
            <a:bodyPr anchor="ctr" rtlCol="false" tIns="50800" lIns="50800" bIns="50800" rIns="50800"/>
            <a:lstStyle/>
            <a:p>
              <a:pPr algn="ctr">
                <a:lnSpc>
                  <a:spcPts val="2859"/>
                </a:lnSpc>
              </a:pPr>
              <a:r>
                <a:rPr lang="en-US" sz="2199">
                  <a:solidFill>
                    <a:srgbClr val="000000"/>
                  </a:solidFill>
                  <a:latin typeface="Open Sauce"/>
                  <a:ea typeface="Open Sauce"/>
                  <a:cs typeface="Open Sauce"/>
                  <a:sym typeface="Open Sauce"/>
                </a:rPr>
                <a:t>9$ PER MONTH</a:t>
              </a:r>
            </a:p>
          </p:txBody>
        </p:sp>
      </p:grpSp>
      <p:sp>
        <p:nvSpPr>
          <p:cNvPr name="TextBox 28" id="28"/>
          <p:cNvSpPr txBox="true"/>
          <p:nvPr/>
        </p:nvSpPr>
        <p:spPr>
          <a:xfrm rot="0">
            <a:off x="2129401" y="847725"/>
            <a:ext cx="6949559" cy="972820"/>
          </a:xfrm>
          <a:prstGeom prst="rect">
            <a:avLst/>
          </a:prstGeom>
        </p:spPr>
        <p:txBody>
          <a:bodyPr anchor="t" rtlCol="false" tIns="0" lIns="0" bIns="0" rIns="0">
            <a:spAutoFit/>
          </a:bodyPr>
          <a:lstStyle/>
          <a:p>
            <a:pPr algn="l">
              <a:lnSpc>
                <a:spcPts val="7279"/>
              </a:lnSpc>
            </a:pPr>
            <a:r>
              <a:rPr lang="en-US" sz="5199">
                <a:solidFill>
                  <a:srgbClr val="545454"/>
                </a:solidFill>
                <a:latin typeface="Codec Pro Bold"/>
                <a:ea typeface="Codec Pro Bold"/>
                <a:cs typeface="Codec Pro Bold"/>
                <a:sym typeface="Codec Pro Bold"/>
              </a:rPr>
              <a:t>COMMERCIALIZATION</a:t>
            </a:r>
          </a:p>
        </p:txBody>
      </p:sp>
      <p:sp>
        <p:nvSpPr>
          <p:cNvPr name="TextBox 29" id="29"/>
          <p:cNvSpPr txBox="true"/>
          <p:nvPr/>
        </p:nvSpPr>
        <p:spPr>
          <a:xfrm rot="0">
            <a:off x="3903499" y="3158065"/>
            <a:ext cx="1051322" cy="594994"/>
          </a:xfrm>
          <a:prstGeom prst="rect">
            <a:avLst/>
          </a:prstGeom>
        </p:spPr>
        <p:txBody>
          <a:bodyPr anchor="t" rtlCol="false" tIns="0" lIns="0" bIns="0" rIns="0">
            <a:spAutoFit/>
          </a:bodyPr>
          <a:lstStyle/>
          <a:p>
            <a:pPr algn="ctr">
              <a:lnSpc>
                <a:spcPts val="4480"/>
              </a:lnSpc>
            </a:pPr>
            <a:r>
              <a:rPr lang="en-US" sz="3200">
                <a:solidFill>
                  <a:srgbClr val="FFFFFF"/>
                </a:solidFill>
                <a:latin typeface="Codec Pro Bold"/>
                <a:ea typeface="Codec Pro Bold"/>
                <a:cs typeface="Codec Pro Bold"/>
                <a:sym typeface="Codec Pro Bold"/>
              </a:rPr>
              <a:t>Basic</a:t>
            </a:r>
          </a:p>
        </p:txBody>
      </p:sp>
      <p:sp>
        <p:nvSpPr>
          <p:cNvPr name="TextBox 30" id="30"/>
          <p:cNvSpPr txBox="true"/>
          <p:nvPr/>
        </p:nvSpPr>
        <p:spPr>
          <a:xfrm rot="0">
            <a:off x="8864786" y="3158065"/>
            <a:ext cx="910590" cy="594994"/>
          </a:xfrm>
          <a:prstGeom prst="rect">
            <a:avLst/>
          </a:prstGeom>
        </p:spPr>
        <p:txBody>
          <a:bodyPr anchor="t" rtlCol="false" tIns="0" lIns="0" bIns="0" rIns="0">
            <a:spAutoFit/>
          </a:bodyPr>
          <a:lstStyle/>
          <a:p>
            <a:pPr algn="ctr">
              <a:lnSpc>
                <a:spcPts val="4480"/>
              </a:lnSpc>
            </a:pPr>
            <a:r>
              <a:rPr lang="en-US" sz="3200">
                <a:solidFill>
                  <a:srgbClr val="FFFFFF"/>
                </a:solidFill>
                <a:latin typeface="Codec Pro Bold"/>
                <a:ea typeface="Codec Pro Bold"/>
                <a:cs typeface="Codec Pro Bold"/>
                <a:sym typeface="Codec Pro Bold"/>
              </a:rPr>
              <a:t>Gold</a:t>
            </a:r>
          </a:p>
        </p:txBody>
      </p:sp>
      <p:sp>
        <p:nvSpPr>
          <p:cNvPr name="TextBox 31" id="31"/>
          <p:cNvSpPr txBox="true"/>
          <p:nvPr/>
        </p:nvSpPr>
        <p:spPr>
          <a:xfrm rot="0">
            <a:off x="13249277" y="3158065"/>
            <a:ext cx="1742003" cy="594994"/>
          </a:xfrm>
          <a:prstGeom prst="rect">
            <a:avLst/>
          </a:prstGeom>
        </p:spPr>
        <p:txBody>
          <a:bodyPr anchor="t" rtlCol="false" tIns="0" lIns="0" bIns="0" rIns="0">
            <a:spAutoFit/>
          </a:bodyPr>
          <a:lstStyle/>
          <a:p>
            <a:pPr algn="ctr">
              <a:lnSpc>
                <a:spcPts val="4480"/>
              </a:lnSpc>
            </a:pPr>
            <a:r>
              <a:rPr lang="en-US" sz="3200">
                <a:solidFill>
                  <a:srgbClr val="FFFFFF"/>
                </a:solidFill>
                <a:latin typeface="Codec Pro Bold"/>
                <a:ea typeface="Codec Pro Bold"/>
                <a:cs typeface="Codec Pro Bold"/>
                <a:sym typeface="Codec Pro Bold"/>
              </a:rPr>
              <a:t>Premium</a:t>
            </a:r>
          </a:p>
        </p:txBody>
      </p:sp>
      <p:sp>
        <p:nvSpPr>
          <p:cNvPr name="TextBox 32" id="32"/>
          <p:cNvSpPr txBox="true"/>
          <p:nvPr/>
        </p:nvSpPr>
        <p:spPr>
          <a:xfrm rot="0">
            <a:off x="2710481" y="3992245"/>
            <a:ext cx="3624822" cy="2235835"/>
          </a:xfrm>
          <a:prstGeom prst="rect">
            <a:avLst/>
          </a:prstGeom>
        </p:spPr>
        <p:txBody>
          <a:bodyPr anchor="t" rtlCol="false" tIns="0" lIns="0" bIns="0" rIns="0">
            <a:spAutoFit/>
          </a:bodyPr>
          <a:lstStyle/>
          <a:p>
            <a:pPr algn="l" marL="345439" indent="-172720" lvl="1">
              <a:lnSpc>
                <a:spcPts val="2239"/>
              </a:lnSpc>
              <a:buFont typeface="Arial"/>
              <a:buChar char="•"/>
            </a:pPr>
            <a:r>
              <a:rPr lang="en-US" sz="1599">
                <a:solidFill>
                  <a:srgbClr val="FFFFFF"/>
                </a:solidFill>
                <a:latin typeface="Codec Pro Bold"/>
                <a:ea typeface="Codec Pro Bold"/>
                <a:cs typeface="Codec Pro Bold"/>
                <a:sym typeface="Codec Pro Bold"/>
              </a:rPr>
              <a:t>Access to basic crop market price predictions</a:t>
            </a:r>
          </a:p>
          <a:p>
            <a:pPr algn="l" marL="345439" indent="-172720" lvl="1">
              <a:lnSpc>
                <a:spcPts val="2239"/>
              </a:lnSpc>
              <a:buFont typeface="Arial"/>
              <a:buChar char="•"/>
            </a:pPr>
            <a:r>
              <a:rPr lang="en-US" sz="1599">
                <a:solidFill>
                  <a:srgbClr val="FFFFFF"/>
                </a:solidFill>
                <a:latin typeface="Codec Pro Bold"/>
                <a:ea typeface="Codec Pro Bold"/>
                <a:cs typeface="Codec Pro Bold"/>
                <a:sym typeface="Codec Pro Bold"/>
              </a:rPr>
              <a:t>Basic soil moisture reporting for a single plot</a:t>
            </a:r>
          </a:p>
          <a:p>
            <a:pPr algn="l" marL="345439" indent="-172720" lvl="1">
              <a:lnSpc>
                <a:spcPts val="2239"/>
              </a:lnSpc>
              <a:buFont typeface="Arial"/>
              <a:buChar char="•"/>
            </a:pPr>
            <a:r>
              <a:rPr lang="en-US" sz="1599">
                <a:solidFill>
                  <a:srgbClr val="FFFFFF"/>
                </a:solidFill>
                <a:latin typeface="Codec Pro Bold"/>
                <a:ea typeface="Codec Pro Bold"/>
                <a:cs typeface="Codec Pro Bold"/>
                <a:sym typeface="Codec Pro Bold"/>
              </a:rPr>
              <a:t>Limited to 5 package generations per month</a:t>
            </a:r>
          </a:p>
          <a:p>
            <a:pPr algn="l" marL="345439" indent="-172720" lvl="1">
              <a:lnSpc>
                <a:spcPts val="2239"/>
              </a:lnSpc>
              <a:buFont typeface="Arial"/>
              <a:buChar char="•"/>
            </a:pPr>
            <a:r>
              <a:rPr lang="en-US" sz="1599">
                <a:solidFill>
                  <a:srgbClr val="FFFFFF"/>
                </a:solidFill>
                <a:latin typeface="Codec Pro Bold"/>
                <a:ea typeface="Codec Pro Bold"/>
                <a:cs typeface="Codec Pro Bold"/>
                <a:sym typeface="Codec Pro Bold"/>
              </a:rPr>
              <a:t>Email support</a:t>
            </a:r>
          </a:p>
          <a:p>
            <a:pPr algn="l">
              <a:lnSpc>
                <a:spcPts val="2239"/>
              </a:lnSpc>
            </a:pPr>
          </a:p>
        </p:txBody>
      </p:sp>
      <p:sp>
        <p:nvSpPr>
          <p:cNvPr name="TextBox 33" id="33"/>
          <p:cNvSpPr txBox="true"/>
          <p:nvPr/>
        </p:nvSpPr>
        <p:spPr>
          <a:xfrm rot="0">
            <a:off x="12296442" y="3944418"/>
            <a:ext cx="3624822" cy="3340735"/>
          </a:xfrm>
          <a:prstGeom prst="rect">
            <a:avLst/>
          </a:prstGeom>
        </p:spPr>
        <p:txBody>
          <a:bodyPr anchor="t" rtlCol="false" tIns="0" lIns="0" bIns="0" rIns="0">
            <a:spAutoFit/>
          </a:bodyPr>
          <a:lstStyle/>
          <a:p>
            <a:pPr algn="l" marL="345439" indent="-172720" lvl="1">
              <a:lnSpc>
                <a:spcPts val="2239"/>
              </a:lnSpc>
              <a:buFont typeface="Arial"/>
              <a:buChar char="•"/>
            </a:pPr>
            <a:r>
              <a:rPr lang="en-US" sz="1599">
                <a:solidFill>
                  <a:srgbClr val="FFFFFF"/>
                </a:solidFill>
                <a:latin typeface="Codec Pro Bold"/>
                <a:ea typeface="Codec Pro Bold"/>
                <a:cs typeface="Codec Pro Bold"/>
                <a:sym typeface="Codec Pro Bold"/>
              </a:rPr>
              <a:t>Full access to all market price prediction models, including ARIMA, BP network, and RNN</a:t>
            </a:r>
          </a:p>
          <a:p>
            <a:pPr algn="l" marL="345439" indent="-172720" lvl="1">
              <a:lnSpc>
                <a:spcPts val="2239"/>
              </a:lnSpc>
              <a:buFont typeface="Arial"/>
              <a:buChar char="•"/>
            </a:pPr>
            <a:r>
              <a:rPr lang="en-US" sz="1599">
                <a:solidFill>
                  <a:srgbClr val="FFFFFF"/>
                </a:solidFill>
                <a:latin typeface="Codec Pro Bold"/>
                <a:ea typeface="Codec Pro Bold"/>
                <a:cs typeface="Codec Pro Bold"/>
                <a:sym typeface="Codec Pro Bold"/>
              </a:rPr>
              <a:t>Comprehensive soil moisture and health reports for up to 5 plots</a:t>
            </a:r>
          </a:p>
          <a:p>
            <a:pPr algn="l" marL="345439" indent="-172720" lvl="1">
              <a:lnSpc>
                <a:spcPts val="2239"/>
              </a:lnSpc>
              <a:buFont typeface="Arial"/>
              <a:buChar char="•"/>
            </a:pPr>
            <a:r>
              <a:rPr lang="en-US" sz="1599">
                <a:solidFill>
                  <a:srgbClr val="FFFFFF"/>
                </a:solidFill>
                <a:latin typeface="Codec Pro Bold"/>
                <a:ea typeface="Codec Pro Bold"/>
                <a:cs typeface="Codec Pro Bold"/>
                <a:sym typeface="Codec Pro Bold"/>
              </a:rPr>
              <a:t>Unlimited package generations with priority processing</a:t>
            </a:r>
          </a:p>
          <a:p>
            <a:pPr algn="l" marL="345439" indent="-172720" lvl="1">
              <a:lnSpc>
                <a:spcPts val="2239"/>
              </a:lnSpc>
              <a:buFont typeface="Arial"/>
              <a:buChar char="•"/>
            </a:pPr>
            <a:r>
              <a:rPr lang="en-US" sz="1599">
                <a:solidFill>
                  <a:srgbClr val="FFFFFF"/>
                </a:solidFill>
                <a:latin typeface="Codec Pro Bold"/>
                <a:ea typeface="Codec Pro Bold"/>
                <a:cs typeface="Codec Pro Bold"/>
                <a:sym typeface="Codec Pro Bold"/>
              </a:rPr>
              <a:t>Success rate predictions and personalized recommendations </a:t>
            </a:r>
          </a:p>
          <a:p>
            <a:pPr algn="l" marL="345439" indent="-172720" lvl="1">
              <a:lnSpc>
                <a:spcPts val="2239"/>
              </a:lnSpc>
              <a:buFont typeface="Arial"/>
              <a:buChar char="•"/>
            </a:pPr>
            <a:r>
              <a:rPr lang="en-US" sz="1599">
                <a:solidFill>
                  <a:srgbClr val="FFFFFF"/>
                </a:solidFill>
                <a:latin typeface="Codec Pro Bold"/>
                <a:ea typeface="Codec Pro Bold"/>
                <a:cs typeface="Codec Pro Bold"/>
                <a:sym typeface="Codec Pro Bold"/>
              </a:rPr>
              <a:t>AI chatbot support for 24/7 assistance with farming queries</a:t>
            </a:r>
          </a:p>
          <a:p>
            <a:pPr algn="l">
              <a:lnSpc>
                <a:spcPts val="2239"/>
              </a:lnSpc>
            </a:pP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4645438" y="4827430"/>
            <a:ext cx="7315200" cy="3169269"/>
          </a:xfrm>
          <a:custGeom>
            <a:avLst/>
            <a:gdLst/>
            <a:ahLst/>
            <a:cxnLst/>
            <a:rect r="r" b="b" t="t" l="l"/>
            <a:pathLst>
              <a:path h="3169269" w="7315200">
                <a:moveTo>
                  <a:pt x="0" y="0"/>
                </a:moveTo>
                <a:lnTo>
                  <a:pt x="7315200" y="0"/>
                </a:lnTo>
                <a:lnTo>
                  <a:pt x="7315200" y="3169268"/>
                </a:lnTo>
                <a:lnTo>
                  <a:pt x="0" y="3169268"/>
                </a:lnTo>
                <a:lnTo>
                  <a:pt x="0"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4521717" y="3248227"/>
            <a:ext cx="9786938" cy="2672715"/>
          </a:xfrm>
          <a:prstGeom prst="rect">
            <a:avLst/>
          </a:prstGeom>
        </p:spPr>
        <p:txBody>
          <a:bodyPr anchor="t" rtlCol="false" tIns="0" lIns="0" bIns="0" rIns="0">
            <a:spAutoFit/>
          </a:bodyPr>
          <a:lstStyle/>
          <a:p>
            <a:pPr algn="l">
              <a:lnSpc>
                <a:spcPts val="20160"/>
              </a:lnSpc>
            </a:pPr>
            <a:r>
              <a:rPr lang="en-US" sz="14400">
                <a:solidFill>
                  <a:srgbClr val="1C5739"/>
                </a:solidFill>
                <a:latin typeface="Codec Pro Bold"/>
                <a:ea typeface="Codec Pro Bold"/>
                <a:cs typeface="Codec Pro Bold"/>
                <a:sym typeface="Codec Pro Bold"/>
              </a:rPr>
              <a:t>Thank You!</a:t>
            </a:r>
          </a:p>
        </p:txBody>
      </p:sp>
      <p:sp>
        <p:nvSpPr>
          <p:cNvPr name="TextBox 10" id="10"/>
          <p:cNvSpPr txBox="true"/>
          <p:nvPr/>
        </p:nvSpPr>
        <p:spPr>
          <a:xfrm rot="0">
            <a:off x="5402560" y="9210226"/>
            <a:ext cx="12093880" cy="443821"/>
          </a:xfrm>
          <a:prstGeom prst="rect">
            <a:avLst/>
          </a:prstGeom>
        </p:spPr>
        <p:txBody>
          <a:bodyPr anchor="t" rtlCol="false" tIns="0" lIns="0" bIns="0" rIns="0">
            <a:spAutoFit/>
          </a:bodyPr>
          <a:lstStyle/>
          <a:p>
            <a:pPr algn="r">
              <a:lnSpc>
                <a:spcPts val="3360"/>
              </a:lnSpc>
            </a:pPr>
            <a:r>
              <a:rPr lang="en-US" sz="2400">
                <a:solidFill>
                  <a:srgbClr val="545454"/>
                </a:solidFill>
                <a:latin typeface="Codec Pro Bold"/>
                <a:ea typeface="Codec Pro Bold"/>
                <a:cs typeface="Codec Pro Bold"/>
                <a:sym typeface="Codec Pro Bold"/>
              </a:rPr>
              <a:t>Dissanayake D M A P | Priyankara S A D S A | Sewwandi P B | Jagoda H S | </a:t>
            </a:r>
            <a:r>
              <a:rPr lang="en-US" sz="2400">
                <a:solidFill>
                  <a:srgbClr val="545454"/>
                </a:solidFill>
                <a:latin typeface="Codec Pro Bold"/>
                <a:ea typeface="Codec Pro Bold"/>
                <a:cs typeface="Codec Pro Bold"/>
                <a:sym typeface="Codec Pro Bold"/>
              </a:rPr>
              <a:t>24-25J-193</a:t>
            </a:r>
          </a:p>
        </p:txBody>
      </p:sp>
      <p:sp>
        <p:nvSpPr>
          <p:cNvPr name="Freeform 11" id="11"/>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4"/>
            <a:stretch>
              <a:fillRect l="0" t="0" r="0" b="0"/>
            </a:stretch>
          </a:blipFill>
        </p:spPr>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2742007" y="3564297"/>
            <a:ext cx="13896826" cy="2672630"/>
          </a:xfrm>
          <a:prstGeom prst="rect">
            <a:avLst/>
          </a:prstGeom>
        </p:spPr>
        <p:txBody>
          <a:bodyPr anchor="t" rtlCol="false" tIns="0" lIns="0" bIns="0" rIns="0">
            <a:spAutoFit/>
          </a:bodyPr>
          <a:lstStyle/>
          <a:p>
            <a:pPr algn="l">
              <a:lnSpc>
                <a:spcPts val="20160"/>
              </a:lnSpc>
            </a:pPr>
            <a:r>
              <a:rPr lang="en-US" sz="14400">
                <a:solidFill>
                  <a:srgbClr val="1C5739"/>
                </a:solidFill>
                <a:latin typeface="Codec Pro Bold"/>
                <a:ea typeface="Codec Pro Bold"/>
                <a:cs typeface="Codec Pro Bold"/>
                <a:sym typeface="Codec Pro Bold"/>
              </a:rPr>
              <a:t>Any Questions ?</a:t>
            </a:r>
          </a:p>
        </p:txBody>
      </p:sp>
      <p:sp>
        <p:nvSpPr>
          <p:cNvPr name="Freeform 9" id="9"/>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grpSp>
        <p:nvGrpSpPr>
          <p:cNvPr name="Group 9" id="9"/>
          <p:cNvGrpSpPr/>
          <p:nvPr/>
        </p:nvGrpSpPr>
        <p:grpSpPr>
          <a:xfrm rot="0">
            <a:off x="2711611" y="520443"/>
            <a:ext cx="14038663" cy="3575543"/>
            <a:chOff x="0" y="0"/>
            <a:chExt cx="18718218" cy="4767391"/>
          </a:xfrm>
        </p:grpSpPr>
        <p:grpSp>
          <p:nvGrpSpPr>
            <p:cNvPr name="Group 10" id="10"/>
            <p:cNvGrpSpPr/>
            <p:nvPr/>
          </p:nvGrpSpPr>
          <p:grpSpPr>
            <a:xfrm rot="0">
              <a:off x="0" y="677677"/>
              <a:ext cx="18718218" cy="4089714"/>
              <a:chOff x="0" y="0"/>
              <a:chExt cx="3697426" cy="807845"/>
            </a:xfrm>
          </p:grpSpPr>
          <p:sp>
            <p:nvSpPr>
              <p:cNvPr name="Freeform 11" id="11"/>
              <p:cNvSpPr/>
              <p:nvPr/>
            </p:nvSpPr>
            <p:spPr>
              <a:xfrm flipH="false" flipV="false" rot="0">
                <a:off x="0" y="0"/>
                <a:ext cx="3697426" cy="807845"/>
              </a:xfrm>
              <a:custGeom>
                <a:avLst/>
                <a:gdLst/>
                <a:ahLst/>
                <a:cxnLst/>
                <a:rect r="r" b="b" t="t" l="l"/>
                <a:pathLst>
                  <a:path h="807845" w="3697426">
                    <a:moveTo>
                      <a:pt x="28125" y="0"/>
                    </a:moveTo>
                    <a:lnTo>
                      <a:pt x="3669301" y="0"/>
                    </a:lnTo>
                    <a:cubicBezTo>
                      <a:pt x="3676760" y="0"/>
                      <a:pt x="3683914" y="2963"/>
                      <a:pt x="3689188" y="8238"/>
                    </a:cubicBezTo>
                    <a:cubicBezTo>
                      <a:pt x="3694463" y="13512"/>
                      <a:pt x="3697426" y="20666"/>
                      <a:pt x="3697426" y="28125"/>
                    </a:cubicBezTo>
                    <a:lnTo>
                      <a:pt x="3697426" y="779720"/>
                    </a:lnTo>
                    <a:cubicBezTo>
                      <a:pt x="3697426" y="795253"/>
                      <a:pt x="3684834" y="807845"/>
                      <a:pt x="3669301" y="807845"/>
                    </a:cubicBezTo>
                    <a:lnTo>
                      <a:pt x="28125" y="807845"/>
                    </a:lnTo>
                    <a:cubicBezTo>
                      <a:pt x="12592" y="807845"/>
                      <a:pt x="0" y="795253"/>
                      <a:pt x="0" y="779720"/>
                    </a:cubicBezTo>
                    <a:lnTo>
                      <a:pt x="0" y="28125"/>
                    </a:lnTo>
                    <a:cubicBezTo>
                      <a:pt x="0" y="12592"/>
                      <a:pt x="12592" y="0"/>
                      <a:pt x="28125" y="0"/>
                    </a:cubicBezTo>
                    <a:close/>
                  </a:path>
                </a:pathLst>
              </a:custGeom>
              <a:solidFill>
                <a:srgbClr val="86B499">
                  <a:alpha val="29804"/>
                </a:srgbClr>
              </a:solidFill>
            </p:spPr>
          </p:sp>
          <p:sp>
            <p:nvSpPr>
              <p:cNvPr name="TextBox 12" id="12"/>
              <p:cNvSpPr txBox="true"/>
              <p:nvPr/>
            </p:nvSpPr>
            <p:spPr>
              <a:xfrm>
                <a:off x="0" y="-19050"/>
                <a:ext cx="3697426" cy="826895"/>
              </a:xfrm>
              <a:prstGeom prst="rect">
                <a:avLst/>
              </a:prstGeom>
            </p:spPr>
            <p:txBody>
              <a:bodyPr anchor="ctr" rtlCol="false" tIns="50800" lIns="50800" bIns="50800" rIns="50800"/>
              <a:lstStyle/>
              <a:p>
                <a:pPr algn="ctr">
                  <a:lnSpc>
                    <a:spcPts val="2859"/>
                  </a:lnSpc>
                </a:pPr>
              </a:p>
            </p:txBody>
          </p:sp>
        </p:grpSp>
        <p:grpSp>
          <p:nvGrpSpPr>
            <p:cNvPr name="Group 13" id="13"/>
            <p:cNvGrpSpPr/>
            <p:nvPr/>
          </p:nvGrpSpPr>
          <p:grpSpPr>
            <a:xfrm rot="0">
              <a:off x="0" y="0"/>
              <a:ext cx="4114800" cy="1355353"/>
              <a:chOff x="0" y="0"/>
              <a:chExt cx="812800" cy="267724"/>
            </a:xfrm>
          </p:grpSpPr>
          <p:sp>
            <p:nvSpPr>
              <p:cNvPr name="Freeform 14" id="14"/>
              <p:cNvSpPr/>
              <p:nvPr/>
            </p:nvSpPr>
            <p:spPr>
              <a:xfrm flipH="false" flipV="false" rot="0">
                <a:off x="0" y="0"/>
                <a:ext cx="812800" cy="267724"/>
              </a:xfrm>
              <a:custGeom>
                <a:avLst/>
                <a:gdLst/>
                <a:ahLst/>
                <a:cxnLst/>
                <a:rect r="r" b="b" t="t" l="l"/>
                <a:pathLst>
                  <a:path h="267724" w="812800">
                    <a:moveTo>
                      <a:pt x="127941" y="0"/>
                    </a:moveTo>
                    <a:lnTo>
                      <a:pt x="684859" y="0"/>
                    </a:lnTo>
                    <a:cubicBezTo>
                      <a:pt x="718791" y="0"/>
                      <a:pt x="751333" y="13479"/>
                      <a:pt x="775327" y="37473"/>
                    </a:cubicBezTo>
                    <a:cubicBezTo>
                      <a:pt x="799321" y="61467"/>
                      <a:pt x="812800" y="94009"/>
                      <a:pt x="812800" y="127941"/>
                    </a:cubicBezTo>
                    <a:lnTo>
                      <a:pt x="812800" y="139783"/>
                    </a:lnTo>
                    <a:cubicBezTo>
                      <a:pt x="812800" y="173715"/>
                      <a:pt x="799321" y="206258"/>
                      <a:pt x="775327" y="230251"/>
                    </a:cubicBezTo>
                    <a:cubicBezTo>
                      <a:pt x="751333" y="254245"/>
                      <a:pt x="718791" y="267724"/>
                      <a:pt x="684859" y="267724"/>
                    </a:cubicBezTo>
                    <a:lnTo>
                      <a:pt x="127941" y="267724"/>
                    </a:lnTo>
                    <a:cubicBezTo>
                      <a:pt x="94009" y="267724"/>
                      <a:pt x="61467" y="254245"/>
                      <a:pt x="37473" y="230251"/>
                    </a:cubicBezTo>
                    <a:cubicBezTo>
                      <a:pt x="13479" y="206258"/>
                      <a:pt x="0" y="173715"/>
                      <a:pt x="0" y="139783"/>
                    </a:cubicBezTo>
                    <a:lnTo>
                      <a:pt x="0" y="127941"/>
                    </a:lnTo>
                    <a:cubicBezTo>
                      <a:pt x="0" y="94009"/>
                      <a:pt x="13479" y="61467"/>
                      <a:pt x="37473" y="37473"/>
                    </a:cubicBezTo>
                    <a:cubicBezTo>
                      <a:pt x="61467" y="13479"/>
                      <a:pt x="94009" y="0"/>
                      <a:pt x="127941" y="0"/>
                    </a:cubicBezTo>
                    <a:close/>
                  </a:path>
                </a:pathLst>
              </a:custGeom>
              <a:solidFill>
                <a:srgbClr val="1C5739"/>
              </a:solidFill>
            </p:spPr>
          </p:sp>
          <p:sp>
            <p:nvSpPr>
              <p:cNvPr name="TextBox 15" id="15"/>
              <p:cNvSpPr txBox="true"/>
              <p:nvPr/>
            </p:nvSpPr>
            <p:spPr>
              <a:xfrm>
                <a:off x="0" y="-38100"/>
                <a:ext cx="812800" cy="305824"/>
              </a:xfrm>
              <a:prstGeom prst="rect">
                <a:avLst/>
              </a:prstGeom>
            </p:spPr>
            <p:txBody>
              <a:bodyPr anchor="ctr" rtlCol="false" tIns="50800" lIns="50800" bIns="50800" rIns="50800"/>
              <a:lstStyle/>
              <a:p>
                <a:pPr algn="ctr">
                  <a:lnSpc>
                    <a:spcPts val="3639"/>
                  </a:lnSpc>
                </a:pPr>
                <a:r>
                  <a:rPr lang="en-US" sz="2799">
                    <a:solidFill>
                      <a:srgbClr val="FFFFFF"/>
                    </a:solidFill>
                    <a:latin typeface="Open Sauce Bold"/>
                    <a:ea typeface="Open Sauce Bold"/>
                    <a:cs typeface="Open Sauce Bold"/>
                    <a:sym typeface="Open Sauce Bold"/>
                  </a:rPr>
                  <a:t>Main Goal</a:t>
                </a:r>
              </a:p>
            </p:txBody>
          </p:sp>
        </p:grpSp>
      </p:grpSp>
      <p:sp>
        <p:nvSpPr>
          <p:cNvPr name="TextBox 16" id="16"/>
          <p:cNvSpPr txBox="true"/>
          <p:nvPr/>
        </p:nvSpPr>
        <p:spPr>
          <a:xfrm rot="0">
            <a:off x="3295789" y="1820604"/>
            <a:ext cx="12870307" cy="1746173"/>
          </a:xfrm>
          <a:prstGeom prst="rect">
            <a:avLst/>
          </a:prstGeom>
        </p:spPr>
        <p:txBody>
          <a:bodyPr anchor="t" rtlCol="false" tIns="0" lIns="0" bIns="0" rIns="0">
            <a:spAutoFit/>
          </a:bodyPr>
          <a:lstStyle/>
          <a:p>
            <a:pPr algn="ctr">
              <a:lnSpc>
                <a:spcPts val="3504"/>
              </a:lnSpc>
            </a:pPr>
            <a:r>
              <a:rPr lang="en-US" sz="2503">
                <a:solidFill>
                  <a:srgbClr val="545454"/>
                </a:solidFill>
                <a:latin typeface="Canva Sans Bold"/>
                <a:ea typeface="Canva Sans Bold"/>
                <a:cs typeface="Canva Sans Bold"/>
                <a:sym typeface="Canva Sans Bold"/>
              </a:rPr>
              <a:t>To create a comprehensive web-based platform that empowers farmers with timely, accurate and practical insights along with the tools necessary to act on them, resulting in maximized crop yield, profitability, and overall agricultural success.</a:t>
            </a:r>
          </a:p>
        </p:txBody>
      </p:sp>
      <p:grpSp>
        <p:nvGrpSpPr>
          <p:cNvPr name="Group 17" id="17"/>
          <p:cNvGrpSpPr/>
          <p:nvPr/>
        </p:nvGrpSpPr>
        <p:grpSpPr>
          <a:xfrm rot="0">
            <a:off x="2781104" y="4540250"/>
            <a:ext cx="13969170" cy="3835092"/>
            <a:chOff x="0" y="0"/>
            <a:chExt cx="18625561" cy="5113456"/>
          </a:xfrm>
        </p:grpSpPr>
        <p:sp>
          <p:nvSpPr>
            <p:cNvPr name="TextBox 18" id="18"/>
            <p:cNvSpPr txBox="true"/>
            <p:nvPr/>
          </p:nvSpPr>
          <p:spPr>
            <a:xfrm rot="0">
              <a:off x="0" y="-76200"/>
              <a:ext cx="3537479" cy="880534"/>
            </a:xfrm>
            <a:prstGeom prst="rect">
              <a:avLst/>
            </a:prstGeom>
          </p:spPr>
          <p:txBody>
            <a:bodyPr anchor="t" rtlCol="false" tIns="0" lIns="0" bIns="0" rIns="0">
              <a:spAutoFit/>
            </a:bodyPr>
            <a:lstStyle/>
            <a:p>
              <a:pPr algn="l">
                <a:lnSpc>
                  <a:spcPts val="5599"/>
                </a:lnSpc>
              </a:pPr>
              <a:r>
                <a:rPr lang="en-US" sz="3999">
                  <a:solidFill>
                    <a:srgbClr val="545454"/>
                  </a:solidFill>
                  <a:latin typeface="Canva Sans Bold"/>
                  <a:ea typeface="Canva Sans Bold"/>
                  <a:cs typeface="Canva Sans Bold"/>
                  <a:sym typeface="Canva Sans Bold"/>
                </a:rPr>
                <a:t>Objectives</a:t>
              </a:r>
            </a:p>
          </p:txBody>
        </p:sp>
        <p:sp>
          <p:nvSpPr>
            <p:cNvPr name="TextBox 19" id="19"/>
            <p:cNvSpPr txBox="true"/>
            <p:nvPr/>
          </p:nvSpPr>
          <p:spPr>
            <a:xfrm rot="0">
              <a:off x="486801" y="1061509"/>
              <a:ext cx="18138759" cy="4051947"/>
            </a:xfrm>
            <a:prstGeom prst="rect">
              <a:avLst/>
            </a:prstGeom>
          </p:spPr>
          <p:txBody>
            <a:bodyPr anchor="t" rtlCol="false" tIns="0" lIns="0" bIns="0" rIns="0">
              <a:spAutoFit/>
            </a:bodyPr>
            <a:lstStyle/>
            <a:p>
              <a:pPr algn="l" marL="540405" indent="-270203" lvl="1">
                <a:lnSpc>
                  <a:spcPts val="5006"/>
                </a:lnSpc>
                <a:buFont typeface="Arial"/>
                <a:buChar char="•"/>
              </a:pPr>
              <a:r>
                <a:rPr lang="en-US" sz="2503">
                  <a:solidFill>
                    <a:srgbClr val="545454"/>
                  </a:solidFill>
                  <a:latin typeface="Canva Sans"/>
                  <a:ea typeface="Canva Sans"/>
                  <a:cs typeface="Canva Sans"/>
                  <a:sym typeface="Canva Sans"/>
                </a:rPr>
                <a:t>Predict market prices to help farmers plan better.</a:t>
              </a:r>
            </a:p>
            <a:p>
              <a:pPr algn="l" marL="540405" indent="-270203" lvl="1">
                <a:lnSpc>
                  <a:spcPts val="5006"/>
                </a:lnSpc>
                <a:buFont typeface="Arial"/>
                <a:buChar char="•"/>
              </a:pPr>
              <a:r>
                <a:rPr lang="en-US" sz="2503">
                  <a:solidFill>
                    <a:srgbClr val="545454"/>
                  </a:solidFill>
                  <a:latin typeface="Canva Sans"/>
                  <a:ea typeface="Canva Sans"/>
                  <a:cs typeface="Canva Sans"/>
                  <a:sym typeface="Canva Sans"/>
                </a:rPr>
                <a:t>Crop viability analysis to assess crop growth rates for optimal harvesting times.</a:t>
              </a:r>
            </a:p>
            <a:p>
              <a:pPr algn="l" marL="540405" indent="-270203" lvl="1">
                <a:lnSpc>
                  <a:spcPts val="5006"/>
                </a:lnSpc>
                <a:buFont typeface="Arial"/>
                <a:buChar char="•"/>
              </a:pPr>
              <a:r>
                <a:rPr lang="en-US" sz="2503">
                  <a:solidFill>
                    <a:srgbClr val="545454"/>
                  </a:solidFill>
                  <a:latin typeface="Canva Sans"/>
                  <a:ea typeface="Canva Sans"/>
                  <a:cs typeface="Canva Sans"/>
                  <a:sym typeface="Canva Sans"/>
                </a:rPr>
                <a:t>Give tailored crop recommendations crops to farmers to ensure sustainable farming practices.</a:t>
              </a:r>
            </a:p>
            <a:p>
              <a:pPr algn="l" marL="540405" indent="-270203" lvl="1">
                <a:lnSpc>
                  <a:spcPts val="5006"/>
                </a:lnSpc>
                <a:buFont typeface="Arial"/>
                <a:buChar char="•"/>
              </a:pPr>
              <a:r>
                <a:rPr lang="en-US" sz="2503">
                  <a:solidFill>
                    <a:srgbClr val="545454"/>
                  </a:solidFill>
                  <a:latin typeface="Canva Sans"/>
                  <a:ea typeface="Canva Sans"/>
                  <a:cs typeface="Canva Sans"/>
                  <a:sym typeface="Canva Sans"/>
                </a:rPr>
                <a:t>Provide personalized farming advice through an interactive AI assistant.</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3293385" y="1655417"/>
            <a:ext cx="14346369" cy="8237207"/>
          </a:xfrm>
          <a:custGeom>
            <a:avLst/>
            <a:gdLst/>
            <a:ahLst/>
            <a:cxnLst/>
            <a:rect r="r" b="b" t="t" l="l"/>
            <a:pathLst>
              <a:path h="8237207" w="14346369">
                <a:moveTo>
                  <a:pt x="0" y="0"/>
                </a:moveTo>
                <a:lnTo>
                  <a:pt x="14346369" y="0"/>
                </a:lnTo>
                <a:lnTo>
                  <a:pt x="14346369" y="8237207"/>
                </a:lnTo>
                <a:lnTo>
                  <a:pt x="0" y="8237207"/>
                </a:lnTo>
                <a:lnTo>
                  <a:pt x="0" y="0"/>
                </a:lnTo>
                <a:close/>
              </a:path>
            </a:pathLst>
          </a:custGeom>
          <a:blipFill>
            <a:blip r:embed="rId2"/>
            <a:stretch>
              <a:fillRect l="0" t="0" r="0" b="0"/>
            </a:stretch>
          </a:blipFill>
        </p:spPr>
      </p:sp>
      <p:sp>
        <p:nvSpPr>
          <p:cNvPr name="Freeform 9" id="9"/>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3"/>
            <a:stretch>
              <a:fillRect l="0" t="0" r="0" b="0"/>
            </a:stretch>
          </a:blipFill>
        </p:spPr>
      </p:sp>
      <p:sp>
        <p:nvSpPr>
          <p:cNvPr name="TextBox 10" id="10"/>
          <p:cNvSpPr txBox="true"/>
          <p:nvPr/>
        </p:nvSpPr>
        <p:spPr>
          <a:xfrm rot="0">
            <a:off x="2129401" y="847725"/>
            <a:ext cx="7109520" cy="979602"/>
          </a:xfrm>
          <a:prstGeom prst="rect">
            <a:avLst/>
          </a:prstGeom>
        </p:spPr>
        <p:txBody>
          <a:bodyPr anchor="t" rtlCol="false" tIns="0" lIns="0" bIns="0" rIns="0">
            <a:spAutoFit/>
          </a:bodyPr>
          <a:lstStyle/>
          <a:p>
            <a:pPr algn="l">
              <a:lnSpc>
                <a:spcPts val="7279"/>
              </a:lnSpc>
            </a:pPr>
            <a:r>
              <a:rPr lang="en-US" sz="5199">
                <a:solidFill>
                  <a:srgbClr val="545454"/>
                </a:solidFill>
                <a:latin typeface="Codec Pro Bold"/>
                <a:ea typeface="Codec Pro Bold"/>
                <a:cs typeface="Codec Pro Bold"/>
                <a:sym typeface="Codec Pro Bold"/>
              </a:rPr>
              <a:t>Architectural Diagram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2129401" y="2520315"/>
            <a:ext cx="5246370" cy="524637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a:ln w="38100" cap="sq">
              <a:solidFill>
                <a:srgbClr val="1C5739"/>
              </a:solidFill>
              <a:prstDash val="solid"/>
              <a:miter/>
            </a:ln>
          </p:spPr>
        </p:sp>
      </p:grpSp>
      <p:sp>
        <p:nvSpPr>
          <p:cNvPr name="TextBox 10" id="10"/>
          <p:cNvSpPr txBox="true"/>
          <p:nvPr/>
        </p:nvSpPr>
        <p:spPr>
          <a:xfrm rot="0">
            <a:off x="2129401" y="847725"/>
            <a:ext cx="4739007" cy="979602"/>
          </a:xfrm>
          <a:prstGeom prst="rect">
            <a:avLst/>
          </a:prstGeom>
        </p:spPr>
        <p:txBody>
          <a:bodyPr anchor="t" rtlCol="false" tIns="0" lIns="0" bIns="0" rIns="0">
            <a:spAutoFit/>
          </a:bodyPr>
          <a:lstStyle/>
          <a:p>
            <a:pPr algn="l">
              <a:lnSpc>
                <a:spcPts val="7279"/>
              </a:lnSpc>
            </a:pPr>
            <a:r>
              <a:rPr lang="en-US" sz="5199">
                <a:solidFill>
                  <a:srgbClr val="545454"/>
                </a:solidFill>
                <a:latin typeface="Codec Pro Bold"/>
                <a:ea typeface="Codec Pro Bold"/>
                <a:cs typeface="Codec Pro Bold"/>
                <a:sym typeface="Codec Pro Bold"/>
              </a:rPr>
              <a:t>Component 01 </a:t>
            </a:r>
          </a:p>
        </p:txBody>
      </p:sp>
      <p:sp>
        <p:nvSpPr>
          <p:cNvPr name="TextBox 11" id="11"/>
          <p:cNvSpPr txBox="true"/>
          <p:nvPr/>
        </p:nvSpPr>
        <p:spPr>
          <a:xfrm rot="0">
            <a:off x="8993998" y="3256493"/>
            <a:ext cx="5059561" cy="762634"/>
          </a:xfrm>
          <a:prstGeom prst="rect">
            <a:avLst/>
          </a:prstGeom>
        </p:spPr>
        <p:txBody>
          <a:bodyPr anchor="t" rtlCol="false" tIns="0" lIns="0" bIns="0" rIns="0">
            <a:spAutoFit/>
          </a:bodyPr>
          <a:lstStyle/>
          <a:p>
            <a:pPr algn="l">
              <a:lnSpc>
                <a:spcPts val="5740"/>
              </a:lnSpc>
            </a:pPr>
            <a:r>
              <a:rPr lang="en-US" sz="4100">
                <a:solidFill>
                  <a:srgbClr val="545454"/>
                </a:solidFill>
                <a:latin typeface="Codec Pro Bold"/>
                <a:ea typeface="Codec Pro Bold"/>
                <a:cs typeface="Codec Pro Bold"/>
                <a:sym typeface="Codec Pro Bold"/>
              </a:rPr>
              <a:t>Priyankara S A D S A</a:t>
            </a:r>
          </a:p>
        </p:txBody>
      </p:sp>
      <p:sp>
        <p:nvSpPr>
          <p:cNvPr name="TextBox 12" id="12"/>
          <p:cNvSpPr txBox="true"/>
          <p:nvPr/>
        </p:nvSpPr>
        <p:spPr>
          <a:xfrm rot="0">
            <a:off x="8993998" y="5543153"/>
            <a:ext cx="8592078" cy="2255420"/>
          </a:xfrm>
          <a:prstGeom prst="rect">
            <a:avLst/>
          </a:prstGeom>
        </p:spPr>
        <p:txBody>
          <a:bodyPr anchor="t" rtlCol="false" tIns="0" lIns="0" bIns="0" rIns="0">
            <a:spAutoFit/>
          </a:bodyPr>
          <a:lstStyle/>
          <a:p>
            <a:pPr algn="just">
              <a:lnSpc>
                <a:spcPts val="6022"/>
              </a:lnSpc>
            </a:pPr>
            <a:r>
              <a:rPr lang="en-US" sz="4301">
                <a:solidFill>
                  <a:srgbClr val="545454"/>
                </a:solidFill>
                <a:latin typeface="Codec Pro Bold"/>
                <a:ea typeface="Codec Pro Bold"/>
                <a:cs typeface="Codec Pro Bold"/>
                <a:sym typeface="Codec Pro Bold"/>
              </a:rPr>
              <a:t>AgriProfitPredict</a:t>
            </a:r>
          </a:p>
          <a:p>
            <a:pPr algn="just">
              <a:lnSpc>
                <a:spcPts val="5748"/>
              </a:lnSpc>
            </a:pPr>
            <a:r>
              <a:rPr lang="en-US" sz="4106">
                <a:solidFill>
                  <a:srgbClr val="545454"/>
                </a:solidFill>
                <a:latin typeface="Codec Pro"/>
                <a:ea typeface="Codec Pro"/>
                <a:cs typeface="Codec Pro"/>
                <a:sym typeface="Codec Pro"/>
              </a:rPr>
              <a:t>Comprehensive Price and Profit Prediction System</a:t>
            </a:r>
          </a:p>
        </p:txBody>
      </p:sp>
      <p:sp>
        <p:nvSpPr>
          <p:cNvPr name="TextBox 13" id="13"/>
          <p:cNvSpPr txBox="true"/>
          <p:nvPr/>
        </p:nvSpPr>
        <p:spPr>
          <a:xfrm rot="0">
            <a:off x="8993998" y="4057555"/>
            <a:ext cx="2480965" cy="762634"/>
          </a:xfrm>
          <a:prstGeom prst="rect">
            <a:avLst/>
          </a:prstGeom>
        </p:spPr>
        <p:txBody>
          <a:bodyPr anchor="t" rtlCol="false" tIns="0" lIns="0" bIns="0" rIns="0">
            <a:spAutoFit/>
          </a:bodyPr>
          <a:lstStyle/>
          <a:p>
            <a:pPr algn="l">
              <a:lnSpc>
                <a:spcPts val="5740"/>
              </a:lnSpc>
            </a:pPr>
            <a:r>
              <a:rPr lang="en-US" sz="4100">
                <a:solidFill>
                  <a:srgbClr val="545454"/>
                </a:solidFill>
                <a:latin typeface="Codec Pro Bold"/>
                <a:ea typeface="Codec Pro Bold"/>
                <a:cs typeface="Codec Pro Bold"/>
                <a:sym typeface="Codec Pro Bold"/>
              </a:rPr>
              <a:t>IT21172632</a:t>
            </a:r>
          </a:p>
        </p:txBody>
      </p:sp>
      <p:sp>
        <p:nvSpPr>
          <p:cNvPr name="TextBox 14" id="14"/>
          <p:cNvSpPr txBox="true"/>
          <p:nvPr/>
        </p:nvSpPr>
        <p:spPr>
          <a:xfrm rot="0">
            <a:off x="11220679" y="9389274"/>
            <a:ext cx="6406839" cy="443821"/>
          </a:xfrm>
          <a:prstGeom prst="rect">
            <a:avLst/>
          </a:prstGeom>
        </p:spPr>
        <p:txBody>
          <a:bodyPr anchor="t" rtlCol="false" tIns="0" lIns="0" bIns="0" rIns="0">
            <a:spAutoFit/>
          </a:bodyPr>
          <a:lstStyle/>
          <a:p>
            <a:pPr algn="r">
              <a:lnSpc>
                <a:spcPts val="3360"/>
              </a:lnSpc>
            </a:pPr>
            <a:r>
              <a:rPr lang="en-US" sz="2400">
                <a:solidFill>
                  <a:srgbClr val="545454"/>
                </a:solidFill>
                <a:latin typeface="Codec Pro Bold"/>
                <a:ea typeface="Codec Pro Bold"/>
                <a:cs typeface="Codec Pro Bold"/>
                <a:sym typeface="Codec Pro Bold"/>
              </a:rPr>
              <a:t>Priyankara S A D S A | IT21172632 | 24-25J-193</a:t>
            </a:r>
          </a:p>
        </p:txBody>
      </p:sp>
      <p:sp>
        <p:nvSpPr>
          <p:cNvPr name="Freeform 15" id="15"/>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3"/>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11220679" y="9389274"/>
            <a:ext cx="6406839" cy="443821"/>
          </a:xfrm>
          <a:prstGeom prst="rect">
            <a:avLst/>
          </a:prstGeom>
        </p:spPr>
        <p:txBody>
          <a:bodyPr anchor="t" rtlCol="false" tIns="0" lIns="0" bIns="0" rIns="0">
            <a:spAutoFit/>
          </a:bodyPr>
          <a:lstStyle/>
          <a:p>
            <a:pPr algn="r">
              <a:lnSpc>
                <a:spcPts val="3360"/>
              </a:lnSpc>
            </a:pPr>
            <a:r>
              <a:rPr lang="en-US" sz="2400">
                <a:solidFill>
                  <a:srgbClr val="545454"/>
                </a:solidFill>
                <a:latin typeface="Codec Pro Bold"/>
                <a:ea typeface="Codec Pro Bold"/>
                <a:cs typeface="Codec Pro Bold"/>
                <a:sym typeface="Codec Pro Bold"/>
              </a:rPr>
              <a:t>Priyankara S A D S A | IT21172632 | 24-25J-193</a:t>
            </a:r>
          </a:p>
        </p:txBody>
      </p:sp>
      <p:sp>
        <p:nvSpPr>
          <p:cNvPr name="Freeform 9" id="9"/>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10" id="10"/>
          <p:cNvSpPr txBox="true"/>
          <p:nvPr/>
        </p:nvSpPr>
        <p:spPr>
          <a:xfrm rot="0">
            <a:off x="2129401" y="847725"/>
            <a:ext cx="3931189" cy="979602"/>
          </a:xfrm>
          <a:prstGeom prst="rect">
            <a:avLst/>
          </a:prstGeom>
        </p:spPr>
        <p:txBody>
          <a:bodyPr anchor="t" rtlCol="false" tIns="0" lIns="0" bIns="0" rIns="0">
            <a:spAutoFit/>
          </a:bodyPr>
          <a:lstStyle/>
          <a:p>
            <a:pPr algn="l">
              <a:lnSpc>
                <a:spcPts val="7279"/>
              </a:lnSpc>
            </a:pPr>
            <a:r>
              <a:rPr lang="en-US" sz="5199">
                <a:solidFill>
                  <a:srgbClr val="545454"/>
                </a:solidFill>
                <a:latin typeface="Codec Pro Bold"/>
                <a:ea typeface="Codec Pro Bold"/>
                <a:cs typeface="Codec Pro Bold"/>
                <a:sym typeface="Codec Pro Bold"/>
              </a:rPr>
              <a:t>Introduction</a:t>
            </a:r>
          </a:p>
        </p:txBody>
      </p:sp>
      <p:sp>
        <p:nvSpPr>
          <p:cNvPr name="TextBox 11" id="11"/>
          <p:cNvSpPr txBox="true"/>
          <p:nvPr/>
        </p:nvSpPr>
        <p:spPr>
          <a:xfrm rot="0">
            <a:off x="1999562" y="2315747"/>
            <a:ext cx="15259738" cy="6305047"/>
          </a:xfrm>
          <a:prstGeom prst="rect">
            <a:avLst/>
          </a:prstGeom>
        </p:spPr>
        <p:txBody>
          <a:bodyPr anchor="t" rtlCol="false" tIns="0" lIns="0" bIns="0" rIns="0">
            <a:spAutoFit/>
          </a:bodyPr>
          <a:lstStyle/>
          <a:p>
            <a:pPr algn="ctr">
              <a:lnSpc>
                <a:spcPts val="4344"/>
              </a:lnSpc>
            </a:pPr>
            <a:r>
              <a:rPr lang="en-US" sz="3103">
                <a:solidFill>
                  <a:srgbClr val="545454"/>
                </a:solidFill>
                <a:latin typeface="Canva Sans Bold"/>
                <a:ea typeface="Canva Sans Bold"/>
                <a:cs typeface="Canva Sans Bold"/>
                <a:sym typeface="Canva Sans Bold"/>
              </a:rPr>
              <a:t>Backgroun</a:t>
            </a:r>
            <a:r>
              <a:rPr lang="en-US" sz="3103">
                <a:solidFill>
                  <a:srgbClr val="545454"/>
                </a:solidFill>
                <a:latin typeface="Canva Sans Bold"/>
                <a:ea typeface="Canva Sans Bold"/>
                <a:cs typeface="Canva Sans Bold"/>
                <a:sym typeface="Canva Sans Bold"/>
              </a:rPr>
              <a:t>d:</a:t>
            </a:r>
          </a:p>
          <a:p>
            <a:pPr algn="ctr">
              <a:lnSpc>
                <a:spcPts val="4344"/>
              </a:lnSpc>
            </a:pPr>
          </a:p>
          <a:p>
            <a:pPr algn="ctr">
              <a:lnSpc>
                <a:spcPts val="4344"/>
              </a:lnSpc>
            </a:pPr>
            <a:r>
              <a:rPr lang="en-US" sz="3103">
                <a:solidFill>
                  <a:srgbClr val="545454"/>
                </a:solidFill>
                <a:latin typeface="Canva Sans"/>
                <a:ea typeface="Canva Sans"/>
                <a:cs typeface="Canva Sans"/>
                <a:sym typeface="Canva Sans"/>
              </a:rPr>
              <a:t>Farmers face significant challenges in optimizing profits due to fluctuating market prices, high transportation costs, and losses during storage.</a:t>
            </a:r>
          </a:p>
          <a:p>
            <a:pPr algn="ctr">
              <a:lnSpc>
                <a:spcPts val="4344"/>
              </a:lnSpc>
            </a:pPr>
          </a:p>
          <a:p>
            <a:pPr algn="ctr">
              <a:lnSpc>
                <a:spcPts val="4344"/>
              </a:lnSpc>
            </a:pPr>
            <a:r>
              <a:rPr lang="en-US" sz="3103">
                <a:solidFill>
                  <a:srgbClr val="545454"/>
                </a:solidFill>
                <a:latin typeface="Canva Sans Bold"/>
                <a:ea typeface="Canva Sans Bold"/>
                <a:cs typeface="Canva Sans Bold"/>
                <a:sym typeface="Canva Sans Bold"/>
              </a:rPr>
              <a:t>Research Focus:</a:t>
            </a:r>
          </a:p>
          <a:p>
            <a:pPr algn="ctr">
              <a:lnSpc>
                <a:spcPts val="4344"/>
              </a:lnSpc>
            </a:pPr>
          </a:p>
          <a:p>
            <a:pPr algn="ctr">
              <a:lnSpc>
                <a:spcPts val="4344"/>
              </a:lnSpc>
            </a:pPr>
            <a:r>
              <a:rPr lang="en-US" sz="3103">
                <a:solidFill>
                  <a:srgbClr val="545454"/>
                </a:solidFill>
                <a:latin typeface="Canva Sans"/>
                <a:ea typeface="Canva Sans"/>
                <a:cs typeface="Canva Sans"/>
                <a:sym typeface="Canva Sans"/>
              </a:rPr>
              <a:t>This study introduces an innovative approach that combines market price forecasting with detailed profit and loss analysis, tailored to different transportation modes and storage conditions.</a:t>
            </a:r>
          </a:p>
          <a:p>
            <a:pPr algn="ctr">
              <a:lnSpc>
                <a:spcPts val="3061"/>
              </a:lnSpc>
            </a:pPr>
          </a:p>
          <a:p>
            <a:pPr algn="ctr">
              <a:lnSpc>
                <a:spcPts val="3061"/>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DAGNiEiO590</dc:identifier>
  <dcterms:modified xsi:type="dcterms:W3CDTF">2011-08-01T06:04:30Z</dcterms:modified>
  <cp:revision>1</cp:revision>
  <dc:title>Proposal Presentation</dc:title>
</cp:coreProperties>
</file>